
<file path=[Content_Types].xml><?xml version="1.0" encoding="utf-8"?>
<Types xmlns="http://schemas.openxmlformats.org/package/2006/content-types"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thumbnail" Target="docProps/thumbnail.jpeg" /><Relationship Id="rId3" Type="http://schemas.openxmlformats.org/package/2006/relationships/metadata/core-properties" Target="docProps/core.xml" /><Relationship Id="rId4" Type="http://schemas.openxmlformats.org/officeDocument/2006/relationships/extended-properties" Target="docProps/app.xml" /></Relationships>
</file>

<file path=ppt/presentation.xml><?xml version="1.0" encoding="utf-8"?>
<!--Generated by Spire.Presentation for .NET 6.6.6.0--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r:id="rId1" id="2147483648"/>
  </p:sldMasterIdLst>
  <p:sldIdLst>
    <p:sldId r:id="rId6" id="256"/>
    <p:sldId r:id="rId7" id="257"/>
    <p:sldId r:id="rId8" id="258"/>
    <p:sldId r:id="rId9" id="259"/>
    <p:sldId r:id="rId10" id="260"/>
    <p:sldId r:id="rId11" id="261"/>
    <p:sldId r:id="rId12" id="262"/>
    <p:sldId r:id="rId13" id="263"/>
    <p:sldId r:id="rId14" id="264"/>
    <p:sldId r:id="rId15" id="265"/>
    <p:sldId r:id="rId16" id="266"/>
    <p:sldId r:id="rId17" id="267"/>
    <p:sldId r:id="rId18" id="268"/>
    <p:sldId r:id="rId19" id="269"/>
    <p:sldId r:id="rId20" id="270"/>
    <p:sldId r:id="rId21" id="271"/>
    <p:sldId r:id="rId22" id="272"/>
    <p:sldId r:id="rId23" id="273"/>
    <p:sldId r:id="rId24" id="274"/>
    <p:sldId r:id="rId25" id="275"/>
    <p:sldId r:id="rId26" id="276"/>
    <p:sldId r:id="rId27" id="277"/>
    <p:sldId r:id="rId28" id="278"/>
    <p:sldId r:id="rId29" id="279"/>
    <p:sldId r:id="rId30" id="280"/>
    <p:sldId r:id="rId31" id="281"/>
    <p:sldId r:id="rId32" id="282"/>
    <p:sldId r:id="rId33" id="283"/>
    <p:sldId r:id="rId34" id="284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presProps" Target="presProp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tags" Target="tags/tag1.xml" /><Relationship Id="rId4" Type="http://schemas.openxmlformats.org/officeDocument/2006/relationships/theme" Target="theme/theme1.xml" /><Relationship Id="rId5" Type="http://schemas.openxmlformats.org/officeDocument/2006/relationships/tableStyles" Target="tableStyles.xml" /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1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obj" idx="1"/>
          </p:nvPr>
        </p:nvSpPr>
        <p:spPr/>
        <p:txBody>
          <a:bodyPr/>
          <a:lstStyle/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1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obj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type="obj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1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obj"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1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obj"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obj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1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1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1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1" smtClean="0"/>
              <a:t>Click to edit Master text styles</a:t>
            </a:r>
          </a:p>
          <a:p>
            <a:pPr lvl="1"/>
            <a:r>
              <a:rPr lang="en-US" dirty="1" smtClean="0"/>
              <a:t>Second level</a:t>
            </a:r>
          </a:p>
          <a:p>
            <a:pPr lvl="2"/>
            <a:r>
              <a:rPr lang="en-US" dirty="1" smtClean="0"/>
              <a:t>Third level</a:t>
            </a:r>
          </a:p>
          <a:p>
            <a:pPr lvl="3"/>
            <a:r>
              <a:rPr lang="en-US" dirty="1" smtClean="0"/>
              <a:t>Fourth level</a:t>
            </a:r>
          </a:p>
          <a:p>
            <a:pPr lvl="4"/>
            <a:r>
              <a:rPr lang="en-US" dirty="1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/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fast"/>
  <p:timing>
    <p:tnLst>
      <p:par>
        <p:cTn id="1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.jpe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jpeg" /><Relationship Id="rId3" Type="http://schemas.openxmlformats.org/officeDocument/2006/relationships/image" Target="../media/image4.png" /><Relationship Id="rId4" Type="http://schemas.openxmlformats.org/officeDocument/2006/relationships/image" Target="../media/image5.jpeg" /><Relationship Id="rId5" Type="http://schemas.openxmlformats.org/officeDocument/2006/relationships/image" Target="../media/image6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jpeg" /><Relationship Id="rId3" Type="http://schemas.openxmlformats.org/officeDocument/2006/relationships/image" Target="../media/image7.png" /><Relationship Id="rId4" Type="http://schemas.openxmlformats.org/officeDocument/2006/relationships/image" Target="../media/image8.png" /><Relationship Id="rId5" Type="http://schemas.openxmlformats.org/officeDocument/2006/relationships/image" Target="../media/image9.jpe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jpeg" /><Relationship Id="rId3" Type="http://schemas.openxmlformats.org/officeDocument/2006/relationships/image" Target="../media/image10.png" /><Relationship Id="rId4" Type="http://schemas.openxmlformats.org/officeDocument/2006/relationships/image" Target="../media/image11.png" /><Relationship Id="rId5" Type="http://schemas.openxmlformats.org/officeDocument/2006/relationships/image" Target="../media/image12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jpeg" /><Relationship Id="rId3" Type="http://schemas.openxmlformats.org/officeDocument/2006/relationships/image" Target="../media/image13.png" /><Relationship Id="rId4" Type="http://schemas.openxmlformats.org/officeDocument/2006/relationships/image" Target="../media/image14.png" /><Relationship Id="rId5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jpeg" /><Relationship Id="rId3" Type="http://schemas.openxmlformats.org/officeDocument/2006/relationships/image" Target="../media/image9.jpeg" /><Relationship Id="rId4" Type="http://schemas.openxmlformats.org/officeDocument/2006/relationships/image" Target="../media/image11.png" /><Relationship Id="rId5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jpeg" /><Relationship Id="rId3" Type="http://schemas.openxmlformats.org/officeDocument/2006/relationships/image" Target="../media/image15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jpeg" /><Relationship Id="rId3" Type="http://schemas.openxmlformats.org/officeDocument/2006/relationships/image" Target="../media/image7.png" /><Relationship Id="rId4" Type="http://schemas.openxmlformats.org/officeDocument/2006/relationships/image" Target="../media/image8.png" /><Relationship Id="rId5" Type="http://schemas.openxmlformats.org/officeDocument/2006/relationships/image" Target="../media/image17.jpeg" /><Relationship Id="rId6" Type="http://schemas.openxmlformats.org/officeDocument/2006/relationships/image" Target="../media/image18.jpe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jpe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jpeg" /><Relationship Id="rId3" Type="http://schemas.openxmlformats.org/officeDocument/2006/relationships/image" Target="../media/image19.png" /><Relationship Id="rId4" Type="http://schemas.openxmlformats.org/officeDocument/2006/relationships/image" Target="../media/image6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jpeg" /><Relationship Id="rId3" Type="http://schemas.openxmlformats.org/officeDocument/2006/relationships/image" Target="../media/image20.jpe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jpeg" /><Relationship Id="rId3" Type="http://schemas.openxmlformats.org/officeDocument/2006/relationships/image" Target="../media/image21.jpe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jpeg" /><Relationship Id="rId3" Type="http://schemas.openxmlformats.org/officeDocument/2006/relationships/image" Target="../media/image12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jpeg" /><Relationship Id="rId3" Type="http://schemas.openxmlformats.org/officeDocument/2006/relationships/image" Target="../media/image22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jpeg" /><Relationship Id="rId3" Type="http://schemas.openxmlformats.org/officeDocument/2006/relationships/image" Target="../media/image13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jpeg" /><Relationship Id="rId3" Type="http://schemas.openxmlformats.org/officeDocument/2006/relationships/image" Target="../media/image14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3.jpe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jpeg" /><Relationship Id="rId3" Type="http://schemas.openxmlformats.org/officeDocument/2006/relationships/image" Target="../media/image24.jpeg" /><Relationship Id="rId4" Type="http://schemas.openxmlformats.org/officeDocument/2006/relationships/image" Target="../media/image25.png" /><Relationship Id="rId5" Type="http://schemas.openxmlformats.org/officeDocument/2006/relationships/image" Target="../media/image18.jpeg" /><Relationship Id="rId6" Type="http://schemas.openxmlformats.org/officeDocument/2006/relationships/image" Target="../media/image17.jpe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jpeg" /><Relationship Id="rId3" Type="http://schemas.openxmlformats.org/officeDocument/2006/relationships/image" Target="../media/image26.jpe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jpeg" /><Relationship Id="rId3" Type="http://schemas.openxmlformats.org/officeDocument/2006/relationships/image" Target="../media/image27.jpeg" /><Relationship Id="rId4" Type="http://schemas.openxmlformats.org/officeDocument/2006/relationships/image" Target="../media/image28.jpeg" /><Relationship Id="rId5" Type="http://schemas.openxmlformats.org/officeDocument/2006/relationships/image" Target="../media/image29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jpeg" /><Relationship Id="rId3" Type="http://schemas.openxmlformats.org/officeDocument/2006/relationships/image" Target="../media/image16.png" /><Relationship Id="rId4" Type="http://schemas.openxmlformats.org/officeDocument/2006/relationships/image" Target="../media/image19.png" /><Relationship Id="rId5" Type="http://schemas.openxmlformats.org/officeDocument/2006/relationships/image" Target="../media/image30.jpe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jpeg" /><Relationship Id="rId3" Type="http://schemas.openxmlformats.org/officeDocument/2006/relationships/image" Target="../media/image31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1821" y="1505581"/>
            <a:ext cx="10593957" cy="2092071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  <a:spcBef>
                <a:spcPts val="450"/>
              </a:spcBef>
            </a:pPr>
            <a:r>
              <a:rPr lang="en-US" sz="5175" b="1" dirty="1">
                <a:solidFill>
                  <a:srgbClr val="00AF5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病例分析与治疗方案</a:t>
            </a:r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1317" y="1367784"/>
            <a:ext cx="7680985" cy="1580007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7650" b="1" dirty="1">
                <a:solidFill>
                  <a:srgbClr val="00AF5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1317" y="3039024"/>
            <a:ext cx="9429750" cy="2085975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175" b="1" dirty="1">
                <a:solidFill>
                  <a:srgbClr val="00AF5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病例分析</a:t>
            </a:r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90089" y="1514981"/>
            <a:ext cx="932011" cy="932011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3" name="TextBox 3"/>
          <p:cNvSpPr txBox="1"/>
          <p:nvPr/>
        </p:nvSpPr>
        <p:spPr>
          <a:xfrm>
            <a:off x="990089" y="4677159"/>
            <a:ext cx="2409825" cy="1047750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96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考虑家族遗传史对疾病的影响，如基因突变、染色体异常等。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0089" y="3829496"/>
            <a:ext cx="2409825" cy="447675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en-US" sz="20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遗传因素</a:t>
            </a:r>
          </a:p>
        </p:txBody>
      </p:sp>
      <p:cxnSp>
        <p:nvCxnSpPr>
          <p:cNvPr id="5" name="Connector 5"/>
          <p:cNvCxnSpPr/>
          <p:nvPr/>
        </p:nvCxnSpPr>
        <p:spPr>
          <a:xfrm>
            <a:off x="1095003" y="4507169"/>
            <a:ext cx="2676821" cy="0"/>
          </a:xfrm>
          <a:prstGeom prst="line"/>
          <a:ln w="9525">
            <a:solidFill>
              <a:schemeClr val="accent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Connector 6"/>
          <p:cNvCxnSpPr/>
          <p:nvPr/>
        </p:nvCxnSpPr>
        <p:spPr>
          <a:xfrm>
            <a:off x="3569918" y="4041523"/>
            <a:ext cx="207264" cy="0"/>
          </a:xfrm>
          <a:prstGeom prst="line"/>
          <a:ln w="3810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Freeform 7"/>
          <p:cNvSpPr/>
          <p:nvPr/>
        </p:nvSpPr>
        <p:spPr>
          <a:xfrm>
            <a:off x="3687773" y="3947812"/>
            <a:ext cx="151723" cy="187422"/>
          </a:xfrm>
          <a:custGeom>
            <a:rect l="l" t="t" r="r" b="b"/>
            <a:pathLst>
              <a:path w="1905000" h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8" name="AutoShape 8"/>
          <p:cNvSpPr/>
          <p:nvPr/>
        </p:nvSpPr>
        <p:spPr>
          <a:xfrm>
            <a:off x="4671297" y="1454147"/>
            <a:ext cx="932011" cy="932011"/>
          </a:xfrm>
          <a:prstGeom prst="ellipse"/>
          <a:solidFill>
            <a:schemeClr val="accent2">
              <a:alpha val="100000"/>
            </a:schemeClr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39938" y="1393187"/>
            <a:ext cx="2231507" cy="2231507"/>
          </a:xfrm>
          <a:prstGeom prst="ellipse"/>
        </p:spPr>
      </p:pic>
      <p:sp>
        <p:nvSpPr>
          <p:cNvPr id="10" name="TextBox 10"/>
          <p:cNvSpPr txBox="1"/>
          <p:nvPr/>
        </p:nvSpPr>
        <p:spPr>
          <a:xfrm>
            <a:off x="4671297" y="3829496"/>
            <a:ext cx="2409825" cy="447675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en-US" sz="20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环境因素</a:t>
            </a:r>
          </a:p>
        </p:txBody>
      </p:sp>
      <p:cxnSp>
        <p:nvCxnSpPr>
          <p:cNvPr id="11" name="Connector 11"/>
          <p:cNvCxnSpPr/>
          <p:nvPr/>
        </p:nvCxnSpPr>
        <p:spPr>
          <a:xfrm>
            <a:off x="4776211" y="4446335"/>
            <a:ext cx="2676821" cy="0"/>
          </a:xfrm>
          <a:prstGeom prst="line"/>
          <a:ln w="9525">
            <a:solidFill>
              <a:schemeClr val="accent2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2" name="Connector 12"/>
          <p:cNvCxnSpPr/>
          <p:nvPr/>
        </p:nvCxnSpPr>
        <p:spPr>
          <a:xfrm>
            <a:off x="7251125" y="4041523"/>
            <a:ext cx="207264" cy="0"/>
          </a:xfrm>
          <a:prstGeom prst="line"/>
          <a:ln w="38100">
            <a:solidFill>
              <a:schemeClr val="accent2"/>
            </a:solidFill>
            <a:prstDash val="solid"/>
            <a:headEnd type="none"/>
            <a:tailEnd type="none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3" name="Freeform 13"/>
          <p:cNvSpPr/>
          <p:nvPr/>
        </p:nvSpPr>
        <p:spPr>
          <a:xfrm>
            <a:off x="7368981" y="3947812"/>
            <a:ext cx="151723" cy="187422"/>
          </a:xfrm>
          <a:custGeom>
            <a:rect l="l" t="t" r="r" b="b"/>
            <a:pathLst>
              <a:path w="1905000" h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</p:sp>
      <p:sp>
        <p:nvSpPr>
          <p:cNvPr id="14" name="AutoShape 14"/>
          <p:cNvSpPr/>
          <p:nvPr/>
        </p:nvSpPr>
        <p:spPr>
          <a:xfrm>
            <a:off x="8373015" y="1454147"/>
            <a:ext cx="932011" cy="932011"/>
          </a:xfrm>
          <a:prstGeom prst="ellipse"/>
          <a:solidFill>
            <a:schemeClr val="accent1">
              <a:alpha val="100000"/>
            </a:schemeClr>
          </a:solid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 l="12500" r="12500"/>
          <a:stretch>
            <a:fillRect/>
          </a:stretch>
        </p:blipFill>
        <p:spPr>
          <a:xfrm>
            <a:off x="8741656" y="1393187"/>
            <a:ext cx="2231507" cy="2231507"/>
          </a:xfrm>
          <a:prstGeom prst="ellipse"/>
        </p:spPr>
      </p:pic>
      <p:sp>
        <p:nvSpPr>
          <p:cNvPr id="16" name="TextBox 16"/>
          <p:cNvSpPr txBox="1"/>
          <p:nvPr/>
        </p:nvSpPr>
        <p:spPr>
          <a:xfrm>
            <a:off x="8373015" y="3829496"/>
            <a:ext cx="2409825" cy="447675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en-US" sz="20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生物因素</a:t>
            </a:r>
          </a:p>
        </p:txBody>
      </p:sp>
      <p:cxnSp>
        <p:nvCxnSpPr>
          <p:cNvPr id="17" name="Connector 17"/>
          <p:cNvCxnSpPr/>
          <p:nvPr/>
        </p:nvCxnSpPr>
        <p:spPr>
          <a:xfrm>
            <a:off x="8477928" y="4446335"/>
            <a:ext cx="2676821" cy="0"/>
          </a:xfrm>
          <a:prstGeom prst="line"/>
          <a:ln w="9525">
            <a:solidFill>
              <a:schemeClr val="accent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or 18"/>
          <p:cNvCxnSpPr/>
          <p:nvPr/>
        </p:nvCxnSpPr>
        <p:spPr>
          <a:xfrm>
            <a:off x="10952843" y="4041523"/>
            <a:ext cx="207264" cy="0"/>
          </a:xfrm>
          <a:prstGeom prst="line"/>
          <a:ln w="3810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Freeform 19"/>
          <p:cNvSpPr/>
          <p:nvPr/>
        </p:nvSpPr>
        <p:spPr>
          <a:xfrm>
            <a:off x="11070699" y="3947812"/>
            <a:ext cx="151723" cy="187422"/>
          </a:xfrm>
          <a:custGeom>
            <a:rect l="l" t="t" r="r" b="b"/>
            <a:pathLst>
              <a:path w="1905000" h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</p:spPr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58558" y="1454147"/>
            <a:ext cx="2231507" cy="2231507"/>
          </a:xfrm>
          <a:prstGeom prst="ellipse"/>
        </p:spPr>
      </p:pic>
      <p:sp>
        <p:nvSpPr>
          <p:cNvPr id="21" name="TextBox 21"/>
          <p:cNvSpPr txBox="1"/>
          <p:nvPr/>
        </p:nvSpPr>
        <p:spPr>
          <a:xfrm>
            <a:off x="4671297" y="4677159"/>
            <a:ext cx="2409825" cy="1047750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96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分析患者所处环境，包括生活习惯、饮食、工作场所等，以评估环境因素对疾病发生的作用。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373015" y="4677159"/>
            <a:ext cx="2409825" cy="1047750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96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探讨病原体感染、自身免疫反应等生物因素对疾病的影响。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92065" y="1604894"/>
            <a:ext cx="581025" cy="457200"/>
          </a:xfrm>
          <a:prstGeom prst="rect"/>
        </p:spPr>
        <p:txBody>
          <a:bodyPr vert="horz" wrap="square" lIns="114300" tIns="57150" rIns="114300" bIns="57150" rtlCol="0" anchor="ctr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en-US" sz="202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90347" y="1604894"/>
            <a:ext cx="578298" cy="437007"/>
          </a:xfrm>
          <a:prstGeom prst="rect"/>
        </p:spPr>
        <p:txBody>
          <a:bodyPr vert="horz" wrap="square" lIns="114300" tIns="57150" rIns="114300" bIns="57150" rtlCol="0" anchor="ctr" anchorCtr="1">
            <a:spAutoFit/>
          </a:bodyPr>
          <a:lstStyle/>
          <a:p>
            <a:pPr>
              <a:lnSpc>
                <a:spcPct val="100000"/>
              </a:lnSpc>
              <a:spcBef>
                <a:spcPts val="450"/>
              </a:spcBef>
            </a:pPr>
            <a:r>
              <a:rPr lang="en-US" sz="202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0564" y="1604894"/>
            <a:ext cx="581025" cy="457200"/>
          </a:xfrm>
          <a:prstGeom prst="rect"/>
        </p:spPr>
        <p:txBody>
          <a:bodyPr vert="horz" wrap="square" lIns="114300" tIns="57150" rIns="114300" bIns="57150" rtlCol="0" anchor="ctr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en-US" sz="202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27" name="AutoShape 27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6" name="AutoShape 36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7" name="AutoShape 37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8" name="AutoShape 38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9" name="AutoShape 39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40" name="AutoShape 40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41" name="AutoShape 41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42" name="AutoShape 42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43" name="AutoShape 43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44" name="AutoShape 44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45" name="AutoShape 45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46" name="AutoShape 46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病因探讨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3859086" flipV="1">
            <a:off x="1527125" y="1469413"/>
            <a:ext cx="2109431" cy="2217572"/>
          </a:xfrm>
          <a:prstGeom prst="parallelogram">
            <a:avLst>
              <a:gd name="adj" fmla="val 54601"/>
            </a:avLst>
          </a:prstGeom>
          <a:solidFill>
            <a:schemeClr val="accent1">
              <a:alpha val="100000"/>
            </a:schemeClr>
          </a:solidFill>
        </p:spPr>
      </p:sp>
      <p:sp>
        <p:nvSpPr>
          <p:cNvPr id="3" name="TextBox 3"/>
          <p:cNvSpPr txBox="1"/>
          <p:nvPr/>
        </p:nvSpPr>
        <p:spPr>
          <a:xfrm>
            <a:off x="1326935" y="4590395"/>
            <a:ext cx="2450691" cy="1287399"/>
          </a:xfrm>
          <a:prstGeom prst="rect"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描述疾病发生发展过程中细胞、组织、器官的病理变化，如炎症、变性、坏死等。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2827" y="1536628"/>
            <a:ext cx="1898907" cy="1898907"/>
          </a:xfrm>
          <a:prstGeom prst="ellipse"/>
        </p:spPr>
      </p:pic>
      <p:sp>
        <p:nvSpPr>
          <p:cNvPr id="5" name="AutoShape 5"/>
          <p:cNvSpPr/>
          <p:nvPr/>
        </p:nvSpPr>
        <p:spPr>
          <a:xfrm rot="-3859086" flipV="1">
            <a:off x="5041284" y="1457221"/>
            <a:ext cx="2109431" cy="2217572"/>
          </a:xfrm>
          <a:prstGeom prst="parallelogram">
            <a:avLst>
              <a:gd name="adj" fmla="val 54601"/>
            </a:avLst>
          </a:prstGeom>
          <a:solidFill>
            <a:schemeClr val="accent2">
              <a:alpha val="100000"/>
            </a:schemeClr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68347" y="1536628"/>
            <a:ext cx="1898907" cy="1898907"/>
          </a:xfrm>
          <a:prstGeom prst="ellipse"/>
        </p:spPr>
      </p:pic>
      <p:sp>
        <p:nvSpPr>
          <p:cNvPr id="7" name="AutoShape 7"/>
          <p:cNvSpPr/>
          <p:nvPr/>
        </p:nvSpPr>
        <p:spPr>
          <a:xfrm rot="-3859086" flipV="1">
            <a:off x="8711366" y="1419290"/>
            <a:ext cx="2109431" cy="2217572"/>
          </a:xfrm>
          <a:prstGeom prst="parallelogram">
            <a:avLst>
              <a:gd name="adj" fmla="val 54601"/>
            </a:avLst>
          </a:prstGeom>
          <a:solidFill>
            <a:schemeClr val="accent1">
              <a:alpha val="100000"/>
            </a:schemeClr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l="12500" r="12500"/>
          <a:stretch>
            <a:fillRect/>
          </a:stretch>
        </p:blipFill>
        <p:spPr>
          <a:xfrm>
            <a:off x="8871767" y="1536628"/>
            <a:ext cx="1898907" cy="1898907"/>
          </a:xfrm>
          <a:prstGeom prst="ellipse"/>
        </p:spPr>
      </p:pic>
      <p:sp>
        <p:nvSpPr>
          <p:cNvPr id="9" name="TextBox 9"/>
          <p:cNvSpPr txBox="1"/>
          <p:nvPr/>
        </p:nvSpPr>
        <p:spPr>
          <a:xfrm>
            <a:off x="1066381" y="3766355"/>
            <a:ext cx="2971800" cy="485775"/>
          </a:xfrm>
          <a:prstGeom prst="rect"/>
        </p:spPr>
        <p:txBody>
          <a:bodyPr vert="horz" wrap="square" lIns="114300" tIns="57150" rIns="114300" bIns="57150" rtlCol="0" anchor="t" anchorCtr="1">
            <a:normAutofit/>
          </a:bodyPr>
          <a:lstStyle/>
          <a:p>
            <a:pPr algn="ctr">
              <a:lnSpc>
                <a:spcPct val="96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病理变化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26739" y="4350852"/>
            <a:ext cx="2651083" cy="97536"/>
            <a:chOff x="1226739" y="4350852"/>
            <a:chExt cx="2651083" cy="97536"/>
          </a:xfrm>
        </p:grpSpPr>
        <p:cxnSp>
          <p:nvCxnSpPr>
            <p:cNvPr id="11" name="Connector 11"/>
            <p:cNvCxnSpPr/>
            <p:nvPr/>
          </p:nvCxnSpPr>
          <p:spPr>
            <a:xfrm flipV="1">
              <a:off x="1287927" y="4399620"/>
              <a:ext cx="2492359" cy="4740"/>
            </a:xfrm>
            <a:prstGeom prst="line"/>
            <a:ln w="9525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AutoShape 12"/>
            <p:cNvSpPr/>
            <p:nvPr/>
          </p:nvSpPr>
          <p:spPr>
            <a:xfrm>
              <a:off x="1226739" y="4350852"/>
              <a:ext cx="97536" cy="97536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3780286" y="4350852"/>
              <a:ext cx="97536" cy="97536"/>
            </a:xfrm>
            <a:prstGeom prst="ellipse"/>
            <a:solidFill>
              <a:schemeClr val="accent1">
                <a:alpha val="10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4892456" y="4590395"/>
            <a:ext cx="2450691" cy="1287399"/>
          </a:xfrm>
          <a:prstGeom prst="rect"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分析疾病导致的生理功能异常，如代谢障碍、内分泌失调、免疫功能紊乱等。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41426" y="3746205"/>
            <a:ext cx="2952750" cy="485775"/>
          </a:xfrm>
          <a:prstGeom prst="rect"/>
        </p:spPr>
        <p:txBody>
          <a:bodyPr vert="horz" wrap="square" lIns="114300" tIns="57150" rIns="114300" bIns="57150" rtlCol="0" anchor="t" anchorCtr="1">
            <a:normAutofit/>
          </a:bodyPr>
          <a:lstStyle/>
          <a:p>
            <a:pPr algn="ctr">
              <a:lnSpc>
                <a:spcPct val="96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生理功能异常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792260" y="4350852"/>
            <a:ext cx="2651083" cy="97536"/>
            <a:chOff x="4792260" y="4350852"/>
            <a:chExt cx="2651083" cy="97536"/>
          </a:xfrm>
        </p:grpSpPr>
        <p:cxnSp>
          <p:nvCxnSpPr>
            <p:cNvPr id="17" name="Connector 17"/>
            <p:cNvCxnSpPr/>
            <p:nvPr/>
          </p:nvCxnSpPr>
          <p:spPr>
            <a:xfrm flipV="1">
              <a:off x="4853447" y="4399620"/>
              <a:ext cx="2492359" cy="4740"/>
            </a:xfrm>
            <a:prstGeom prst="line"/>
            <a:ln w="9525">
              <a:solidFill>
                <a:schemeClr val="accent2"/>
              </a:solidFill>
              <a:prstDash val="solid"/>
              <a:headEnd type="none"/>
              <a:tailEnd type="none"/>
            </a:ln>
          </p:spPr>
          <p:style>
            <a:lnRef idx="0">
              <a:schemeClr val="accent2"/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18" name="AutoShape 18"/>
            <p:cNvSpPr/>
            <p:nvPr/>
          </p:nvSpPr>
          <p:spPr>
            <a:xfrm>
              <a:off x="4792260" y="4350852"/>
              <a:ext cx="97536" cy="97536"/>
            </a:xfrm>
            <a:prstGeom prst="ellipse"/>
            <a:solidFill>
              <a:schemeClr val="accent2">
                <a:alpha val="10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7345807" y="4350852"/>
              <a:ext cx="97536" cy="97536"/>
            </a:xfrm>
            <a:prstGeom prst="ellipse"/>
            <a:solidFill>
              <a:schemeClr val="accent2">
                <a:alpha val="100000"/>
              </a:scheme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595875" y="4590395"/>
            <a:ext cx="2450691" cy="1287399"/>
          </a:xfrm>
          <a:prstGeom prst="rect"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评估疾病可能引发的并发症及其对患者健康的影响。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11508" y="3746205"/>
            <a:ext cx="3019425" cy="485775"/>
          </a:xfrm>
          <a:prstGeom prst="rect"/>
        </p:spPr>
        <p:txBody>
          <a:bodyPr vert="horz" wrap="square" lIns="114300" tIns="57150" rIns="114300" bIns="57150" rtlCol="0" anchor="t" anchorCtr="1">
            <a:normAutofit/>
          </a:bodyPr>
          <a:lstStyle/>
          <a:p>
            <a:pPr algn="ctr">
              <a:lnSpc>
                <a:spcPct val="96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并发症风险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495679" y="4350852"/>
            <a:ext cx="2651083" cy="97536"/>
            <a:chOff x="8495679" y="4350852"/>
            <a:chExt cx="2651083" cy="97536"/>
          </a:xfrm>
        </p:grpSpPr>
        <p:cxnSp>
          <p:nvCxnSpPr>
            <p:cNvPr id="23" name="Connector 23"/>
            <p:cNvCxnSpPr/>
            <p:nvPr/>
          </p:nvCxnSpPr>
          <p:spPr>
            <a:xfrm flipV="1">
              <a:off x="8556866" y="4399620"/>
              <a:ext cx="2492359" cy="4740"/>
            </a:xfrm>
            <a:prstGeom prst="line"/>
            <a:ln w="9525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AutoShape 24"/>
            <p:cNvSpPr/>
            <p:nvPr/>
          </p:nvSpPr>
          <p:spPr>
            <a:xfrm>
              <a:off x="8495679" y="4350852"/>
              <a:ext cx="97536" cy="97536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11049226" y="4350852"/>
              <a:ext cx="97536" cy="97536"/>
            </a:xfrm>
            <a:prstGeom prst="ellipse"/>
            <a:solidFill>
              <a:schemeClr val="accent1">
                <a:alpha val="100000"/>
              </a:schemeClr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27" name="AutoShape 27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6" name="AutoShape 36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7" name="AutoShape 37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8" name="AutoShape 38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9" name="AutoShape 39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40" name="AutoShape 40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41" name="AutoShape 41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42" name="AutoShape 42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43" name="AutoShape 43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44" name="AutoShape 44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45" name="AutoShape 45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46" name="AutoShape 46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病理生理过程解析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1837" y="1604867"/>
            <a:ext cx="3394996" cy="2116741"/>
            <a:chOff x="981837" y="1604867"/>
            <a:chExt cx="3394996" cy="2116741"/>
          </a:xfrm>
        </p:grpSpPr>
        <p:sp>
          <p:nvSpPr>
            <p:cNvPr id="3" name="AutoShape 3"/>
            <p:cNvSpPr/>
            <p:nvPr/>
          </p:nvSpPr>
          <p:spPr>
            <a:xfrm>
              <a:off x="981837" y="1604867"/>
              <a:ext cx="3394996" cy="2116741"/>
            </a:xfrm>
            <a:prstGeom prst="rect"/>
            <a:solidFill>
              <a:schemeClr val="accent1">
                <a:alpha val="100000"/>
              </a:schemeClr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>
                <a:defRPr/>
              </a:pPr>
              <a:r>
                <a:rPr lang="en-US" sz="2940" dirty="1">
                  <a:solidFill>
                    <a:srgbClr val="FFFFFF">
                      <a:alpha val="100000"/>
                    </a:srgbClr>
                  </a:solidFill>
                  <a:latin typeface="Calibri"/>
                  <a:ea typeface="Calibri"/>
                  <a:cs typeface="Calibri"/>
                </a:rPr>
                <a:t>    </a:t>
              </a:r>
              <a:endParaRPr lang="en-US" sz="110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376738" y="3721608"/>
            <a:ext cx="3394996" cy="2116741"/>
            <a:chOff x="4376738" y="3721608"/>
            <a:chExt cx="3394996" cy="2116741"/>
          </a:xfrm>
        </p:grpSpPr>
        <p:sp>
          <p:nvSpPr>
            <p:cNvPr id="5" name="AutoShape 5"/>
            <p:cNvSpPr/>
            <p:nvPr/>
          </p:nvSpPr>
          <p:spPr>
            <a:xfrm>
              <a:off x="4376738" y="3721608"/>
              <a:ext cx="3394996" cy="2116741"/>
            </a:xfrm>
            <a:prstGeom prst="rect"/>
            <a:solidFill>
              <a:schemeClr val="accent1">
                <a:alpha val="100000"/>
              </a:scheme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771733" y="1604867"/>
            <a:ext cx="3394996" cy="2116741"/>
            <a:chOff x="7771733" y="1604867"/>
            <a:chExt cx="3394996" cy="2116741"/>
          </a:xfrm>
        </p:grpSpPr>
        <p:sp>
          <p:nvSpPr>
            <p:cNvPr id="7" name="AutoShape 7"/>
            <p:cNvSpPr/>
            <p:nvPr/>
          </p:nvSpPr>
          <p:spPr>
            <a:xfrm>
              <a:off x="7771733" y="1604867"/>
              <a:ext cx="3394996" cy="2116741"/>
            </a:xfrm>
            <a:prstGeom prst="rect"/>
            <a:solidFill>
              <a:schemeClr val="accent1">
                <a:alpha val="100000"/>
              </a:scheme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18426" b="18426"/>
          <a:stretch>
            <a:fillRect/>
          </a:stretch>
        </p:blipFill>
        <p:spPr>
          <a:xfrm>
            <a:off x="981837" y="3694465"/>
            <a:ext cx="3394942" cy="2143864"/>
          </a:xfrm>
          <a:prstGeom prst="rect"/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t="18426" b="18426"/>
          <a:stretch>
            <a:fillRect/>
          </a:stretch>
        </p:blipFill>
        <p:spPr>
          <a:xfrm>
            <a:off x="4376812" y="1577730"/>
            <a:ext cx="3394942" cy="2143864"/>
          </a:xfrm>
          <a:prstGeom prst="rect"/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t="18426" b="18426"/>
          <a:stretch>
            <a:fillRect/>
          </a:stretch>
        </p:blipFill>
        <p:spPr>
          <a:xfrm>
            <a:off x="7771733" y="3721608"/>
            <a:ext cx="3394942" cy="2143864"/>
          </a:xfrm>
          <a:prstGeom prst="rect"/>
        </p:spPr>
      </p:pic>
      <p:grpSp>
        <p:nvGrpSpPr>
          <p:cNvPr id="11" name="Group 11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2" name="AutoShape 12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5" name="AutoShape 15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临床表现与诊断关联性分析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81837" y="1604867"/>
            <a:ext cx="3394996" cy="490334"/>
            <a:chOff x="981837" y="1604867"/>
            <a:chExt cx="3394996" cy="490334"/>
          </a:xfrm>
        </p:grpSpPr>
        <p:sp>
          <p:nvSpPr>
            <p:cNvPr id="34" name="TextBox 34"/>
            <p:cNvSpPr txBox="1"/>
            <p:nvPr/>
          </p:nvSpPr>
          <p:spPr>
            <a:xfrm>
              <a:off x="981837" y="1604867"/>
              <a:ext cx="3394996" cy="490334"/>
            </a:xfrm>
            <a:prstGeom prst="rect"/>
          </p:spPr>
          <p:txBody>
            <a:bodyPr vert="horz" wrap="square" lIns="66008" tIns="33052" rIns="66008" bIns="33052" rtlCol="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25" b="1" dirty="1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症状与体征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90562" y="2039620"/>
            <a:ext cx="3286271" cy="1654845"/>
            <a:chOff x="1090562" y="2039620"/>
            <a:chExt cx="3286271" cy="1654845"/>
          </a:xfrm>
        </p:grpSpPr>
        <p:sp>
          <p:nvSpPr>
            <p:cNvPr id="36" name="TextBox 36"/>
            <p:cNvSpPr txBox="1"/>
            <p:nvPr/>
          </p:nvSpPr>
          <p:spPr>
            <a:xfrm>
              <a:off x="1090562" y="2039620"/>
              <a:ext cx="3286271" cy="1654845"/>
            </a:xfrm>
            <a:prstGeom prst="rect"/>
          </p:spPr>
          <p:txBody>
            <a:bodyPr vert="horz" wrap="square" lIns="66008" tIns="33052" rIns="66008" bIns="33052" rtlCol="0" anchor="ctr" anchorCtr="1">
              <a:norm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1500" dirty="1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详细记录患者的症状与体征，如发热、疼痛、咳嗽等，并分析其与疾病的关联性。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4376833" y="3748751"/>
            <a:ext cx="3394996" cy="490334"/>
            <a:chOff x="4376833" y="3748751"/>
            <a:chExt cx="3394996" cy="490334"/>
          </a:xfrm>
        </p:grpSpPr>
        <p:sp>
          <p:nvSpPr>
            <p:cNvPr id="38" name="TextBox 38"/>
            <p:cNvSpPr txBox="1"/>
            <p:nvPr/>
          </p:nvSpPr>
          <p:spPr>
            <a:xfrm>
              <a:off x="4376833" y="3748751"/>
              <a:ext cx="3394996" cy="490334"/>
            </a:xfrm>
            <a:prstGeom prst="rect"/>
          </p:spPr>
          <p:txBody>
            <a:bodyPr vert="horz" wrap="square" lIns="66008" tIns="33052" rIns="66008" bIns="33052" rtlCol="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25" b="1" dirty="1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实验室检查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485558" y="4183504"/>
            <a:ext cx="3286271" cy="1654845"/>
            <a:chOff x="4485558" y="4183504"/>
            <a:chExt cx="3286271" cy="1654845"/>
          </a:xfrm>
        </p:grpSpPr>
        <p:sp>
          <p:nvSpPr>
            <p:cNvPr id="40" name="TextBox 40"/>
            <p:cNvSpPr txBox="1"/>
            <p:nvPr/>
          </p:nvSpPr>
          <p:spPr>
            <a:xfrm>
              <a:off x="4485558" y="4183504"/>
              <a:ext cx="3286271" cy="1654845"/>
            </a:xfrm>
            <a:prstGeom prst="rect"/>
          </p:spPr>
          <p:txBody>
            <a:bodyPr vert="horz" wrap="square" lIns="66008" tIns="33052" rIns="66008" bIns="33052" rtlCol="0" anchor="ctr" anchorCtr="1">
              <a:norm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1500" dirty="1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结合实验室检查结果，如血液化验、影像学检查等，分析其对疾病诊断的提示作用。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7771733" y="1604867"/>
            <a:ext cx="3394996" cy="490334"/>
            <a:chOff x="7771733" y="1604867"/>
            <a:chExt cx="3394996" cy="490334"/>
          </a:xfrm>
        </p:grpSpPr>
        <p:sp>
          <p:nvSpPr>
            <p:cNvPr id="42" name="TextBox 42"/>
            <p:cNvSpPr txBox="1"/>
            <p:nvPr/>
          </p:nvSpPr>
          <p:spPr>
            <a:xfrm>
              <a:off x="7771733" y="1604867"/>
              <a:ext cx="3394996" cy="490334"/>
            </a:xfrm>
            <a:prstGeom prst="rect"/>
          </p:spPr>
          <p:txBody>
            <a:bodyPr vert="horz" wrap="square" lIns="66008" tIns="33052" rIns="66008" bIns="33052" rtlCol="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25" b="1" dirty="1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诊断依据与鉴别诊断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7880459" y="2039620"/>
            <a:ext cx="3286271" cy="1654845"/>
            <a:chOff x="7880459" y="2039620"/>
            <a:chExt cx="3286271" cy="1654845"/>
          </a:xfrm>
        </p:grpSpPr>
        <p:sp>
          <p:nvSpPr>
            <p:cNvPr id="44" name="TextBox 44"/>
            <p:cNvSpPr txBox="1"/>
            <p:nvPr/>
          </p:nvSpPr>
          <p:spPr>
            <a:xfrm>
              <a:off x="7880459" y="2039620"/>
              <a:ext cx="3286271" cy="1654845"/>
            </a:xfrm>
            <a:prstGeom prst="rect"/>
          </p:spPr>
          <p:txBody>
            <a:bodyPr vert="horz" wrap="square" lIns="66008" tIns="33052" rIns="66008" bIns="33052" rtlCol="0" anchor="ctr" anchorCtr="1">
              <a:norm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1500" dirty="1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总结疾病的诊断依据，同时考虑与其他相似疾病的鉴别诊断要点，以确保诊断的准确性。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1317" y="1367784"/>
            <a:ext cx="7680985" cy="1580007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7650" b="1" dirty="1">
                <a:solidFill>
                  <a:srgbClr val="00AF5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1317" y="3039024"/>
            <a:ext cx="9429750" cy="2085975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175" b="1" dirty="1">
                <a:solidFill>
                  <a:srgbClr val="00AF5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治疗方案制定</a:t>
            </a:r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485416" y="3075841"/>
            <a:ext cx="1954703" cy="1969616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5660673" y="3426081"/>
            <a:ext cx="2699191" cy="2719784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5288494" y="1513149"/>
            <a:ext cx="1721774" cy="1721774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5" name="TextBox 5"/>
          <p:cNvSpPr txBox="1"/>
          <p:nvPr/>
        </p:nvSpPr>
        <p:spPr>
          <a:xfrm>
            <a:off x="280421" y="2711491"/>
            <a:ext cx="3039989" cy="1257300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根据患者的具体病情、年龄、性别、身体状况等因素，制定个性化的治疗方案。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99254" y="1623909"/>
            <a:ext cx="1500254" cy="1500254"/>
          </a:xfrm>
          <a:prstGeom prst="ellipse"/>
        </p:spPr>
      </p:pic>
      <p:sp>
        <p:nvSpPr>
          <p:cNvPr id="7" name="TextBox 7"/>
          <p:cNvSpPr txBox="1"/>
          <p:nvPr/>
        </p:nvSpPr>
        <p:spPr>
          <a:xfrm>
            <a:off x="613814" y="2226284"/>
            <a:ext cx="2703493" cy="398526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r">
              <a:lnSpc>
                <a:spcPct val="77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个体化治疗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00757" y="1971492"/>
            <a:ext cx="3121877" cy="1287399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采用多种治疗手段，包括药物治疗、非药物治疗、心理治疗等，以达到最佳治疗效果。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00757" y="1513149"/>
            <a:ext cx="2703493" cy="398526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综合性治疗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20154" y="3595858"/>
            <a:ext cx="2380229" cy="2380229"/>
          </a:xfrm>
          <a:prstGeom prst="ellipse"/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37042" y="3234923"/>
            <a:ext cx="1651452" cy="1651452"/>
          </a:xfrm>
          <a:prstGeom prst="ellipse"/>
        </p:spPr>
      </p:pic>
      <p:sp>
        <p:nvSpPr>
          <p:cNvPr id="12" name="TextBox 12"/>
          <p:cNvSpPr txBox="1"/>
          <p:nvPr/>
        </p:nvSpPr>
        <p:spPr>
          <a:xfrm>
            <a:off x="8621512" y="4777233"/>
            <a:ext cx="3219450" cy="1257300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设定明确的治疗目标，如缓解症状、控制疾病进展、提高生活质量等。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21512" y="4318890"/>
            <a:ext cx="2703493" cy="398526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目标导向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5" name="AutoShape 15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治疗原则与目标设定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92974" y="2746815"/>
            <a:ext cx="3456116" cy="3055762"/>
          </a:xfrm>
          <a:prstGeom prst="roundRect">
            <a:avLst>
              <a:gd name="adj" fmla="val 12500"/>
            </a:avLst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AutoShape 3"/>
          <p:cNvSpPr/>
          <p:nvPr/>
        </p:nvSpPr>
        <p:spPr>
          <a:xfrm>
            <a:off x="4367942" y="2746815"/>
            <a:ext cx="3456116" cy="3055762"/>
          </a:xfrm>
          <a:prstGeom prst="roundRect">
            <a:avLst>
              <a:gd name="adj" fmla="val 12500"/>
            </a:avLst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AutoShape 4"/>
          <p:cNvSpPr/>
          <p:nvPr/>
        </p:nvSpPr>
        <p:spPr>
          <a:xfrm>
            <a:off x="8133696" y="2746815"/>
            <a:ext cx="3456116" cy="3055762"/>
          </a:xfrm>
          <a:prstGeom prst="roundRect">
            <a:avLst>
              <a:gd name="adj" fmla="val 12500"/>
            </a:avLst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AutoShape 5"/>
          <p:cNvSpPr/>
          <p:nvPr/>
        </p:nvSpPr>
        <p:spPr>
          <a:xfrm rot="-2700000" flipH="1" flipV="1">
            <a:off x="5274866" y="1333321"/>
            <a:ext cx="1642268" cy="1642268"/>
          </a:xfrm>
          <a:prstGeom prst="teardrop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6" name="TextBox 6"/>
          <p:cNvSpPr txBox="1"/>
          <p:nvPr/>
        </p:nvSpPr>
        <p:spPr>
          <a:xfrm>
            <a:off x="4583677" y="3404616"/>
            <a:ext cx="3024645" cy="321754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64000"/>
              </a:lnSpc>
            </a:pPr>
            <a:r>
              <a:rPr lang="en-US" sz="20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用药方案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13687" y="3923118"/>
            <a:ext cx="2964626" cy="1580007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制定详细的用药计划，包括药物剂量、给药途径、用药时间等。确保患者正确、安全地使用药物。</a:t>
            </a:r>
          </a:p>
        </p:txBody>
      </p:sp>
      <p:sp>
        <p:nvSpPr>
          <p:cNvPr id="8" name="AutoShape 8"/>
          <p:cNvSpPr/>
          <p:nvPr/>
        </p:nvSpPr>
        <p:spPr>
          <a:xfrm>
            <a:off x="5818204" y="5524781"/>
            <a:ext cx="555593" cy="81705"/>
          </a:xfrm>
          <a:prstGeom prst="roundRect">
            <a:avLst>
              <a:gd name="adj" fmla="val 12500"/>
            </a:avLst>
          </a:prstGeom>
          <a:solidFill>
            <a:schemeClr val="accent2">
              <a:alpha val="100000"/>
            </a:schemeClr>
          </a:solidFill>
        </p:spPr>
      </p:sp>
      <p:sp>
        <p:nvSpPr>
          <p:cNvPr id="9" name="AutoShape 9"/>
          <p:cNvSpPr/>
          <p:nvPr/>
        </p:nvSpPr>
        <p:spPr>
          <a:xfrm rot="-2700000" flipH="1" flipV="1">
            <a:off x="1499898" y="1333321"/>
            <a:ext cx="1642268" cy="1642268"/>
          </a:xfrm>
          <a:prstGeom prst="teardrop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0" name="TextBox 10"/>
          <p:cNvSpPr txBox="1"/>
          <p:nvPr/>
        </p:nvSpPr>
        <p:spPr>
          <a:xfrm>
            <a:off x="808710" y="3404616"/>
            <a:ext cx="3024645" cy="321754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64000"/>
              </a:lnSpc>
            </a:pPr>
            <a:r>
              <a:rPr lang="en-US" sz="20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药物选择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719" y="3923118"/>
            <a:ext cx="2964626" cy="1580007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根据患者的病情和药物特性，选择合适的药物进行治疗。优先选择疗效确切、副作用小的药物。</a:t>
            </a:r>
          </a:p>
        </p:txBody>
      </p:sp>
      <p:sp>
        <p:nvSpPr>
          <p:cNvPr id="12" name="AutoShape 12"/>
          <p:cNvSpPr/>
          <p:nvPr/>
        </p:nvSpPr>
        <p:spPr>
          <a:xfrm>
            <a:off x="2043236" y="5524781"/>
            <a:ext cx="555593" cy="81705"/>
          </a:xfrm>
          <a:prstGeom prst="roundRect">
            <a:avLst>
              <a:gd name="adj" fmla="val 12500"/>
            </a:avLst>
          </a:prstGeom>
          <a:solidFill>
            <a:schemeClr val="accent2">
              <a:alpha val="100000"/>
            </a:schemeClr>
          </a:solidFill>
        </p:spPr>
      </p:sp>
      <p:sp>
        <p:nvSpPr>
          <p:cNvPr id="13" name="AutoShape 13"/>
          <p:cNvSpPr/>
          <p:nvPr/>
        </p:nvSpPr>
        <p:spPr>
          <a:xfrm rot="-2700000" flipH="1" flipV="1">
            <a:off x="9040620" y="1333321"/>
            <a:ext cx="1642268" cy="1642268"/>
          </a:xfrm>
          <a:prstGeom prst="teardrop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4" name="TextBox 14"/>
          <p:cNvSpPr txBox="1"/>
          <p:nvPr/>
        </p:nvSpPr>
        <p:spPr>
          <a:xfrm>
            <a:off x="8349432" y="3404616"/>
            <a:ext cx="3024645" cy="321754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64000"/>
              </a:lnSpc>
            </a:pPr>
            <a:r>
              <a:rPr lang="en-US" sz="20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药物调整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79441" y="3923118"/>
            <a:ext cx="2964626" cy="1580007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根据患者的病情变化和治疗反应，及时调整药物种类和剂量，以达到最佳治疗效果。</a:t>
            </a:r>
          </a:p>
        </p:txBody>
      </p:sp>
      <p:sp>
        <p:nvSpPr>
          <p:cNvPr id="16" name="AutoShape 16"/>
          <p:cNvSpPr/>
          <p:nvPr/>
        </p:nvSpPr>
        <p:spPr>
          <a:xfrm>
            <a:off x="9583957" y="5524781"/>
            <a:ext cx="555593" cy="81705"/>
          </a:xfrm>
          <a:prstGeom prst="roundRect">
            <a:avLst>
              <a:gd name="adj" fmla="val 12500"/>
            </a:avLst>
          </a:prstGeom>
          <a:solidFill>
            <a:schemeClr val="accent2">
              <a:alpha val="100000"/>
            </a:schemeClr>
          </a:solidFill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alphaModFix/>
          </a:blip>
          <a:srcRect l="12500" r="12500"/>
          <a:stretch>
            <a:fillRect/>
          </a:stretch>
        </p:blipFill>
        <p:spPr>
          <a:xfrm>
            <a:off x="1583319" y="1416742"/>
            <a:ext cx="1475427" cy="1475427"/>
          </a:xfrm>
          <a:prstGeom prst="ellipse"/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5358286" y="1416742"/>
            <a:ext cx="1475427" cy="1475427"/>
          </a:xfrm>
          <a:prstGeom prst="ellipse"/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>
            <a:off x="9121095" y="1416742"/>
            <a:ext cx="1475427" cy="1475427"/>
          </a:xfrm>
          <a:prstGeom prst="ellipse"/>
        </p:spPr>
      </p:pic>
      <p:grpSp>
        <p:nvGrpSpPr>
          <p:cNvPr id="20" name="Group 20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21" name="AutoShape 21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6" name="AutoShape 36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7" name="AutoShape 37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8" name="AutoShape 38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9" name="AutoShape 39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40" name="AutoShape 40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药物选择及用药方案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7092557" y="1559288"/>
            <a:ext cx="4492828" cy="4492828"/>
          </a:xfrm>
          <a:prstGeom prst="round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39110" y="1488377"/>
            <a:ext cx="1511760" cy="1373901"/>
          </a:xfrm>
          <a:custGeom>
            <a:rect l="l" t="t" r="r" b="b"/>
            <a:pathLst>
              <a:path w="1181062" h="1073360">
                <a:moveTo>
                  <a:pt x="0" y="0"/>
                </a:moveTo>
                <a:lnTo>
                  <a:pt x="1046892" y="0"/>
                </a:lnTo>
                <a:quadBezTo>
                  <a:pt x="1181062" y="0"/>
                  <a:pt x="1181062" y="134170"/>
                </a:quadBezTo>
                <a:lnTo>
                  <a:pt x="1181062" y="1073360"/>
                </a:lnTo>
                <a:lnTo>
                  <a:pt x="134170" y="1073360"/>
                </a:lnTo>
                <a:quadBezTo>
                  <a:pt x="0" y="1073360"/>
                  <a:pt x="0" y="939190"/>
                </a:quad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</p:sp>
      <p:sp>
        <p:nvSpPr>
          <p:cNvPr id="4" name="TextBox 4"/>
          <p:cNvSpPr txBox="1"/>
          <p:nvPr/>
        </p:nvSpPr>
        <p:spPr>
          <a:xfrm>
            <a:off x="739477" y="1370655"/>
            <a:ext cx="1111026" cy="161544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77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</a:p>
        </p:txBody>
      </p:sp>
      <p:sp>
        <p:nvSpPr>
          <p:cNvPr id="5" name="Freeform 5"/>
          <p:cNvSpPr/>
          <p:nvPr/>
        </p:nvSpPr>
        <p:spPr>
          <a:xfrm>
            <a:off x="539110" y="3205847"/>
            <a:ext cx="1511760" cy="1373901"/>
          </a:xfrm>
          <a:custGeom>
            <a:rect l="l" t="t" r="r" b="b"/>
            <a:pathLst>
              <a:path w="1181062" h="1073360">
                <a:moveTo>
                  <a:pt x="0" y="0"/>
                </a:moveTo>
                <a:lnTo>
                  <a:pt x="1046892" y="0"/>
                </a:lnTo>
                <a:quadBezTo>
                  <a:pt x="1181062" y="0"/>
                  <a:pt x="1181062" y="134170"/>
                </a:quadBezTo>
                <a:lnTo>
                  <a:pt x="1181062" y="1073360"/>
                </a:lnTo>
                <a:lnTo>
                  <a:pt x="134170" y="1073360"/>
                </a:lnTo>
                <a:quadBezTo>
                  <a:pt x="0" y="1073360"/>
                  <a:pt x="0" y="939190"/>
                </a:quad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</p:sp>
      <p:sp>
        <p:nvSpPr>
          <p:cNvPr id="6" name="TextBox 6"/>
          <p:cNvSpPr txBox="1"/>
          <p:nvPr/>
        </p:nvSpPr>
        <p:spPr>
          <a:xfrm>
            <a:off x="739477" y="3088125"/>
            <a:ext cx="1111026" cy="161544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77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</a:t>
            </a:r>
          </a:p>
        </p:txBody>
      </p:sp>
      <p:sp>
        <p:nvSpPr>
          <p:cNvPr id="7" name="Freeform 7"/>
          <p:cNvSpPr/>
          <p:nvPr/>
        </p:nvSpPr>
        <p:spPr>
          <a:xfrm>
            <a:off x="539110" y="4984278"/>
            <a:ext cx="1511760" cy="1373901"/>
          </a:xfrm>
          <a:custGeom>
            <a:rect l="l" t="t" r="r" b="b"/>
            <a:pathLst>
              <a:path w="1181062" h="1073360">
                <a:moveTo>
                  <a:pt x="0" y="0"/>
                </a:moveTo>
                <a:lnTo>
                  <a:pt x="1046892" y="0"/>
                </a:lnTo>
                <a:quadBezTo>
                  <a:pt x="1181062" y="0"/>
                  <a:pt x="1181062" y="134170"/>
                </a:quadBezTo>
                <a:lnTo>
                  <a:pt x="1181062" y="1073360"/>
                </a:lnTo>
                <a:lnTo>
                  <a:pt x="134170" y="1073360"/>
                </a:lnTo>
                <a:quadBezTo>
                  <a:pt x="0" y="1073360"/>
                  <a:pt x="0" y="939190"/>
                </a:quad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</p:sp>
      <p:sp>
        <p:nvSpPr>
          <p:cNvPr id="8" name="TextBox 8"/>
          <p:cNvSpPr txBox="1"/>
          <p:nvPr/>
        </p:nvSpPr>
        <p:spPr>
          <a:xfrm>
            <a:off x="739477" y="4866556"/>
            <a:ext cx="1111026" cy="161544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77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48535" y="1715158"/>
            <a:ext cx="4235703" cy="134112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指导患者改善生活方式，如合理饮食、适量运动、保持充足睡眠等，以改善身体状况。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48535" y="1250513"/>
            <a:ext cx="4219575" cy="62865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6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生活方式干预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48535" y="3368732"/>
            <a:ext cx="4235703" cy="134112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针对患者的心理问题，如焦虑、抑郁等，进行心理治疗，提高患者的心理承受能力和生活质量。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48535" y="2928472"/>
            <a:ext cx="4219575" cy="62865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6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心理治疗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48535" y="5134585"/>
            <a:ext cx="4235703" cy="134112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采用物理手段，如针灸、按摩、理疗等，缓解患者的症状，改善局部血液循环和代谢状况。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48535" y="4694325"/>
            <a:ext cx="4219575" cy="62865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6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物理治疗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非药物治疗措施推荐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1317" y="1367784"/>
            <a:ext cx="7680985" cy="1580007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7650" b="1" dirty="1">
                <a:solidFill>
                  <a:srgbClr val="00AF5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1317" y="3039024"/>
            <a:ext cx="9429750" cy="2085975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175" b="1" dirty="1">
                <a:solidFill>
                  <a:srgbClr val="00AF5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并发症预防与处理策略</a:t>
            </a:r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167" r="3167"/>
          <a:stretch>
            <a:fillRect/>
          </a:stretch>
        </p:blipFill>
        <p:spPr>
          <a:xfrm>
            <a:off x="6416218" y="1873250"/>
            <a:ext cx="2285143" cy="2439670"/>
          </a:xfrm>
          <a:prstGeom prst="rect"/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484" r="484"/>
          <a:stretch>
            <a:fillRect/>
          </a:stretch>
        </p:blipFill>
        <p:spPr>
          <a:xfrm>
            <a:off x="705451" y="1873250"/>
            <a:ext cx="2286000" cy="2308332"/>
          </a:xfrm>
          <a:prstGeom prst="rect"/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l="14815" r="14815"/>
          <a:stretch>
            <a:fillRect/>
          </a:stretch>
        </p:blipFill>
        <p:spPr>
          <a:xfrm>
            <a:off x="9265251" y="1892300"/>
            <a:ext cx="2271183" cy="2420620"/>
          </a:xfrm>
          <a:prstGeom prst="rect"/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l="3174" r="3174"/>
          <a:stretch>
            <a:fillRect/>
          </a:stretch>
        </p:blipFill>
        <p:spPr>
          <a:xfrm>
            <a:off x="3571418" y="1892300"/>
            <a:ext cx="2266949" cy="2420620"/>
          </a:xfrm>
          <a:prstGeom prst="rect"/>
        </p:spPr>
      </p:pic>
      <p:grpSp>
        <p:nvGrpSpPr>
          <p:cNvPr id="6" name="Group 6"/>
          <p:cNvGrpSpPr/>
          <p:nvPr/>
        </p:nvGrpSpPr>
        <p:grpSpPr>
          <a:xfrm>
            <a:off x="6416218" y="3460761"/>
            <a:ext cx="2285143" cy="745998"/>
            <a:chOff x="6416218" y="3460761"/>
            <a:chExt cx="2285143" cy="745998"/>
          </a:xfrm>
        </p:grpSpPr>
        <p:sp>
          <p:nvSpPr>
            <p:cNvPr id="7" name="AutoShape 7"/>
            <p:cNvSpPr/>
            <p:nvPr/>
          </p:nvSpPr>
          <p:spPr>
            <a:xfrm>
              <a:off x="6416218" y="3460761"/>
              <a:ext cx="2285143" cy="745998"/>
            </a:xfrm>
            <a:prstGeom prst="rect"/>
            <a:solidFill>
              <a:schemeClr val="accent1">
                <a:alpha val="100000"/>
              </a:scheme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416218" y="4197615"/>
            <a:ext cx="2288381" cy="2112169"/>
            <a:chOff x="6416218" y="4197615"/>
            <a:chExt cx="2288381" cy="2112169"/>
          </a:xfrm>
        </p:grpSpPr>
        <p:sp>
          <p:nvSpPr>
            <p:cNvPr id="9" name="AutoShape 9"/>
            <p:cNvSpPr/>
            <p:nvPr/>
          </p:nvSpPr>
          <p:spPr>
            <a:xfrm>
              <a:off x="6416218" y="4197615"/>
              <a:ext cx="2288381" cy="2112169"/>
            </a:xfrm>
            <a:prstGeom prst="rect"/>
            <a:solidFill>
              <a:schemeClr val="accent1">
                <a:lumMod val="50000"/>
                <a:alpha val="100000"/>
              </a:scheme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571418" y="3460761"/>
            <a:ext cx="2285429" cy="852159"/>
            <a:chOff x="3571418" y="3460761"/>
            <a:chExt cx="2285429" cy="852159"/>
          </a:xfrm>
        </p:grpSpPr>
        <p:sp>
          <p:nvSpPr>
            <p:cNvPr id="11" name="AutoShape 11"/>
            <p:cNvSpPr/>
            <p:nvPr/>
          </p:nvSpPr>
          <p:spPr>
            <a:xfrm>
              <a:off x="3571418" y="3460761"/>
              <a:ext cx="2285429" cy="852159"/>
            </a:xfrm>
            <a:prstGeom prst="rect"/>
            <a:solidFill>
              <a:schemeClr val="accent1">
                <a:alpha val="100000"/>
              </a:scheme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571418" y="4206759"/>
            <a:ext cx="2288096" cy="2103025"/>
            <a:chOff x="3571418" y="4206759"/>
            <a:chExt cx="2288096" cy="2103025"/>
          </a:xfrm>
        </p:grpSpPr>
        <p:sp>
          <p:nvSpPr>
            <p:cNvPr id="13" name="AutoShape 13"/>
            <p:cNvSpPr/>
            <p:nvPr/>
          </p:nvSpPr>
          <p:spPr>
            <a:xfrm>
              <a:off x="3571418" y="4206759"/>
              <a:ext cx="2288096" cy="2103025"/>
            </a:xfrm>
            <a:prstGeom prst="rect"/>
            <a:solidFill>
              <a:schemeClr val="accent1">
                <a:lumMod val="50000"/>
                <a:alpha val="100000"/>
              </a:scheme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265251" y="3460761"/>
            <a:ext cx="2286000" cy="745998"/>
            <a:chOff x="9265251" y="3460761"/>
            <a:chExt cx="2286000" cy="745998"/>
          </a:xfrm>
        </p:grpSpPr>
        <p:sp>
          <p:nvSpPr>
            <p:cNvPr id="15" name="AutoShape 15"/>
            <p:cNvSpPr/>
            <p:nvPr/>
          </p:nvSpPr>
          <p:spPr>
            <a:xfrm>
              <a:off x="9265251" y="3460761"/>
              <a:ext cx="2286000" cy="745998"/>
            </a:xfrm>
            <a:prstGeom prst="rect"/>
            <a:solidFill>
              <a:schemeClr val="accent1">
                <a:alpha val="100000"/>
              </a:scheme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9265251" y="4204473"/>
            <a:ext cx="2286000" cy="2105311"/>
            <a:chOff x="9265251" y="4204473"/>
            <a:chExt cx="2286000" cy="2105311"/>
          </a:xfrm>
        </p:grpSpPr>
        <p:sp>
          <p:nvSpPr>
            <p:cNvPr id="17" name="AutoShape 17"/>
            <p:cNvSpPr/>
            <p:nvPr/>
          </p:nvSpPr>
          <p:spPr>
            <a:xfrm>
              <a:off x="9265251" y="4204473"/>
              <a:ext cx="2286000" cy="2105311"/>
            </a:xfrm>
            <a:prstGeom prst="rect"/>
            <a:solidFill>
              <a:schemeClr val="accent1">
                <a:lumMod val="50000"/>
                <a:alpha val="100000"/>
              </a:scheme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705451" y="3460761"/>
            <a:ext cx="2286000" cy="2849023"/>
            <a:chOff x="705451" y="3460761"/>
            <a:chExt cx="2286000" cy="2849023"/>
          </a:xfrm>
        </p:grpSpPr>
        <p:sp>
          <p:nvSpPr>
            <p:cNvPr id="19" name="AutoShape 19"/>
            <p:cNvSpPr/>
            <p:nvPr/>
          </p:nvSpPr>
          <p:spPr>
            <a:xfrm>
              <a:off x="705451" y="3460761"/>
              <a:ext cx="2286000" cy="883920"/>
            </a:xfrm>
            <a:prstGeom prst="rect"/>
            <a:solidFill>
              <a:schemeClr val="accent1">
                <a:alpha val="10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705451" y="4206759"/>
              <a:ext cx="2286000" cy="2103025"/>
            </a:xfrm>
            <a:prstGeom prst="rect"/>
            <a:solidFill>
              <a:schemeClr val="accent1">
                <a:lumMod val="50000"/>
                <a:alpha val="100000"/>
              </a:schemeClr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22" name="AutoShape 22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6" name="AutoShape 36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7" name="AutoShape 37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8" name="AutoShape 38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9" name="AutoShape 39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40" name="AutoShape 40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41" name="AutoShape 41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常见并发症识别及风险评估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756455" y="4477571"/>
            <a:ext cx="2164942" cy="1552257"/>
            <a:chOff x="756455" y="4477571"/>
            <a:chExt cx="2164942" cy="1552257"/>
          </a:xfrm>
        </p:grpSpPr>
        <p:sp>
          <p:nvSpPr>
            <p:cNvPr id="44" name="TextBox 44"/>
            <p:cNvSpPr txBox="1"/>
            <p:nvPr/>
          </p:nvSpPr>
          <p:spPr>
            <a:xfrm>
              <a:off x="756455" y="4477571"/>
              <a:ext cx="2164942" cy="1552257"/>
            </a:xfrm>
            <a:prstGeom prst="rect"/>
          </p:spPr>
          <p:txBody>
            <a:bodyPr vert="horz" wrap="square" lIns="66008" tIns="33052" rIns="66008" bIns="33052" rtlCol="0" anchor="ctr" anchorCtr="1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500" dirty="1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评估感染风险，包括手术部位感染、肺部感染等。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3628568" y="4477571"/>
            <a:ext cx="2164942" cy="1552257"/>
            <a:chOff x="3628568" y="4477571"/>
            <a:chExt cx="2164942" cy="1552257"/>
          </a:xfrm>
        </p:grpSpPr>
        <p:sp>
          <p:nvSpPr>
            <p:cNvPr id="46" name="TextBox 46"/>
            <p:cNvSpPr txBox="1"/>
            <p:nvPr/>
          </p:nvSpPr>
          <p:spPr>
            <a:xfrm>
              <a:off x="3628568" y="4477571"/>
              <a:ext cx="2164942" cy="1552257"/>
            </a:xfrm>
            <a:prstGeom prst="rect"/>
          </p:spPr>
          <p:txBody>
            <a:bodyPr vert="horz" wrap="square" lIns="66008" tIns="33052" rIns="66008" bIns="33052" rtlCol="0" anchor="ctr" anchorCtr="1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500" dirty="1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评估出血风险，包括手术创面出血、消化道出血等。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6466794" y="4477571"/>
            <a:ext cx="2164942" cy="1552257"/>
            <a:chOff x="6466794" y="4477571"/>
            <a:chExt cx="2164942" cy="1552257"/>
          </a:xfrm>
        </p:grpSpPr>
        <p:sp>
          <p:nvSpPr>
            <p:cNvPr id="48" name="TextBox 48"/>
            <p:cNvSpPr txBox="1"/>
            <p:nvPr/>
          </p:nvSpPr>
          <p:spPr>
            <a:xfrm>
              <a:off x="6466794" y="4477571"/>
              <a:ext cx="2164942" cy="1552257"/>
            </a:xfrm>
            <a:prstGeom prst="rect"/>
          </p:spPr>
          <p:txBody>
            <a:bodyPr vert="horz" wrap="square" lIns="66008" tIns="33052" rIns="66008" bIns="33052" rtlCol="0" anchor="ctr" anchorCtr="1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500" dirty="1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评估疼痛程度，包括术后疼痛、慢性疼痛等。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9318371" y="4477571"/>
            <a:ext cx="2164942" cy="1552257"/>
            <a:chOff x="9318371" y="4477571"/>
            <a:chExt cx="2164942" cy="1552257"/>
          </a:xfrm>
        </p:grpSpPr>
        <p:sp>
          <p:nvSpPr>
            <p:cNvPr id="50" name="TextBox 50"/>
            <p:cNvSpPr txBox="1"/>
            <p:nvPr/>
          </p:nvSpPr>
          <p:spPr>
            <a:xfrm>
              <a:off x="9318371" y="4477571"/>
              <a:ext cx="2164942" cy="1552257"/>
            </a:xfrm>
            <a:prstGeom prst="rect"/>
          </p:spPr>
          <p:txBody>
            <a:bodyPr vert="horz" wrap="square" lIns="66008" tIns="33052" rIns="66008" bIns="33052" rtlCol="0" anchor="ctr" anchorCtr="1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500" dirty="1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评估血栓形成风险，包括深静脉血栓、肺栓塞等。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705451" y="3588593"/>
            <a:ext cx="2267763" cy="490334"/>
            <a:chOff x="705451" y="3588593"/>
            <a:chExt cx="2267763" cy="490334"/>
          </a:xfrm>
        </p:grpSpPr>
        <p:sp>
          <p:nvSpPr>
            <p:cNvPr id="52" name="TextBox 52"/>
            <p:cNvSpPr txBox="1"/>
            <p:nvPr/>
          </p:nvSpPr>
          <p:spPr>
            <a:xfrm>
              <a:off x="705451" y="3588593"/>
              <a:ext cx="2267763" cy="490334"/>
            </a:xfrm>
            <a:prstGeom prst="rect"/>
          </p:spPr>
          <p:txBody>
            <a:bodyPr vert="horz" wrap="square" lIns="66008" tIns="33052" rIns="66008" bIns="33052" rtlCol="0" anchor="ctr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25" b="1" dirty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感染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3628568" y="3588593"/>
            <a:ext cx="2267763" cy="490334"/>
            <a:chOff x="3628568" y="3588593"/>
            <a:chExt cx="2267763" cy="490334"/>
          </a:xfrm>
        </p:grpSpPr>
        <p:sp>
          <p:nvSpPr>
            <p:cNvPr id="54" name="TextBox 54"/>
            <p:cNvSpPr txBox="1"/>
            <p:nvPr/>
          </p:nvSpPr>
          <p:spPr>
            <a:xfrm>
              <a:off x="3628568" y="3588593"/>
              <a:ext cx="2267763" cy="490334"/>
            </a:xfrm>
            <a:prstGeom prst="rect"/>
          </p:spPr>
          <p:txBody>
            <a:bodyPr vert="horz" wrap="square" lIns="66008" tIns="33052" rIns="66008" bIns="33052" rtlCol="0" anchor="ctr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25" b="1" dirty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出血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6433598" y="3588593"/>
            <a:ext cx="2267763" cy="490334"/>
            <a:chOff x="6433598" y="3588593"/>
            <a:chExt cx="2267763" cy="490334"/>
          </a:xfrm>
        </p:grpSpPr>
        <p:sp>
          <p:nvSpPr>
            <p:cNvPr id="56" name="TextBox 56"/>
            <p:cNvSpPr txBox="1"/>
            <p:nvPr/>
          </p:nvSpPr>
          <p:spPr>
            <a:xfrm>
              <a:off x="6433598" y="3588593"/>
              <a:ext cx="2267763" cy="490334"/>
            </a:xfrm>
            <a:prstGeom prst="rect"/>
          </p:spPr>
          <p:txBody>
            <a:bodyPr vert="horz" wrap="square" lIns="66008" tIns="33052" rIns="66008" bIns="33052" rtlCol="0" anchor="ctr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25" b="1" dirty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疼痛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9265251" y="3588593"/>
            <a:ext cx="2267763" cy="490334"/>
            <a:chOff x="9265251" y="3588593"/>
            <a:chExt cx="2267763" cy="490334"/>
          </a:xfrm>
        </p:grpSpPr>
        <p:sp>
          <p:nvSpPr>
            <p:cNvPr id="58" name="TextBox 58"/>
            <p:cNvSpPr txBox="1"/>
            <p:nvPr/>
          </p:nvSpPr>
          <p:spPr>
            <a:xfrm>
              <a:off x="9265251" y="3588593"/>
              <a:ext cx="2267763" cy="490334"/>
            </a:xfrm>
            <a:prstGeom prst="rect"/>
          </p:spPr>
          <p:txBody>
            <a:bodyPr vert="horz" wrap="square" lIns="66008" tIns="33052" rIns="66008" bIns="33052" rtlCol="0" anchor="ctr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25" b="1" dirty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血栓形成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40760" y="0"/>
            <a:ext cx="2809137" cy="3421221"/>
          </a:xfrm>
          <a:prstGeom prst="rect"/>
          <a:gradFill>
            <a:gsLst>
              <a:gs pos="0">
                <a:schemeClr val="accent2">
                  <a:alpha val="75000"/>
                </a:schemeClr>
              </a:gs>
              <a:gs pos="100000">
                <a:schemeClr val="lt1">
                  <a:alpha val="75000"/>
                </a:schemeClr>
              </a:gs>
            </a:gsLst>
            <a:lin ang="16200000"/>
            <a:tileRect/>
          </a:gradFill>
        </p:spPr>
      </p:sp>
      <p:sp>
        <p:nvSpPr>
          <p:cNvPr id="3" name="AutoShape 3"/>
          <p:cNvSpPr/>
          <p:nvPr/>
        </p:nvSpPr>
        <p:spPr>
          <a:xfrm>
            <a:off x="1140760" y="1983274"/>
            <a:ext cx="2809137" cy="2809137"/>
          </a:xfrm>
          <a:prstGeom prst="ellipse"/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alpha val="100000"/>
                  <a:lumMod val="60000"/>
                  <a:lumOff val="40000"/>
                </a:schemeClr>
              </a:gs>
            </a:gsLst>
            <a:lin ang="0"/>
            <a:tileRect/>
          </a:gradFill>
        </p:spPr>
      </p:sp>
      <p:sp>
        <p:nvSpPr>
          <p:cNvPr id="4" name="TextBox 4"/>
          <p:cNvSpPr txBox="1"/>
          <p:nvPr/>
        </p:nvSpPr>
        <p:spPr>
          <a:xfrm>
            <a:off x="1884456" y="2656540"/>
            <a:ext cx="2004496" cy="614934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74000"/>
              </a:lnSpc>
              <a:spcBef>
                <a:spcPct val="0"/>
              </a:spcBef>
            </a:pPr>
            <a:r>
              <a:rPr lang="en-US" sz="1350" dirty="1">
                <a:solidFill>
                  <a:srgbClr val="FFFFFF">
                    <a:alpha val="40000"/>
                  </a:srgbClr>
                </a:solidFill>
                <a:latin typeface="Microsoft Yahei"/>
                <a:ea typeface="Microsoft Yahei"/>
                <a:cs typeface="Microsoft Yahei"/>
              </a:rPr>
              <a:t>CATALOGUE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49672" y="2818600"/>
            <a:ext cx="1766929" cy="1834896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74000"/>
              </a:lnSpc>
            </a:pPr>
            <a:r>
              <a:rPr lang="en-US" sz="577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44782" y="1304925"/>
            <a:ext cx="5981700" cy="424815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marL="203200" lvl="0" indent="-203200">
              <a:lnSpc>
                <a:spcPct val="150000"/>
              </a:lnSpc>
              <a:buFont typeface="Arial"/>
              <a:buChar char="•"/>
            </a:pPr>
            <a:r>
              <a:rPr lang="en-US" sz="2400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病例介绍</a:t>
            </a:r>
          </a:p>
          <a:p>
            <a:pPr marL="203200" lvl="0" indent="-203200">
              <a:lnSpc>
                <a:spcPct val="150000"/>
              </a:lnSpc>
              <a:buFont typeface="Arial"/>
              <a:buChar char="•"/>
            </a:pPr>
            <a:r>
              <a:rPr lang="en-US" sz="2400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病例分析</a:t>
            </a:r>
          </a:p>
          <a:p>
            <a:pPr marL="203200" lvl="0" indent="-203200">
              <a:lnSpc>
                <a:spcPct val="150000"/>
              </a:lnSpc>
              <a:buFont typeface="Arial"/>
              <a:buChar char="•"/>
            </a:pPr>
            <a:r>
              <a:rPr lang="en-US" sz="2400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治疗方案制定</a:t>
            </a:r>
          </a:p>
          <a:p>
            <a:pPr marL="203200" lvl="0" indent="-203200">
              <a:lnSpc>
                <a:spcPct val="150000"/>
              </a:lnSpc>
              <a:buFont typeface="Arial"/>
              <a:buChar char="•"/>
            </a:pPr>
            <a:r>
              <a:rPr lang="en-US" sz="2400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并发症预防与处理策略</a:t>
            </a:r>
          </a:p>
          <a:p>
            <a:pPr marL="203200" lvl="0" indent="-203200">
              <a:lnSpc>
                <a:spcPct val="150000"/>
              </a:lnSpc>
              <a:buFont typeface="Arial"/>
              <a:buChar char="•"/>
            </a:pPr>
            <a:r>
              <a:rPr lang="en-US" sz="2400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患者教育与心理支持计划</a:t>
            </a:r>
          </a:p>
          <a:p>
            <a:pPr marL="203200" lvl="0" indent="-203200">
              <a:lnSpc>
                <a:spcPct val="150000"/>
              </a:lnSpc>
              <a:buFont typeface="Arial"/>
              <a:buChar char="•"/>
            </a:pPr>
            <a:r>
              <a:rPr lang="en-US" sz="2400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总结回顾与展望未来进展方向</a:t>
            </a:r>
          </a:p>
        </p:txBody>
      </p:sp>
      <p:cxnSp>
        <p:nvCxnSpPr>
          <p:cNvPr id="7" name="Connector 7"/>
          <p:cNvCxnSpPr/>
          <p:nvPr/>
        </p:nvCxnSpPr>
        <p:spPr>
          <a:xfrm>
            <a:off x="3198500" y="2897445"/>
            <a:ext cx="0" cy="130951"/>
          </a:xfrm>
          <a:prstGeom prst="line"/>
          <a:ln w="9525">
            <a:solidFill>
              <a:srgbClr val="FFFFFF">
                <a:alpha val="100000"/>
              </a:srgbClr>
            </a:solidFill>
            <a:prstDash val="solid"/>
            <a:headEnd type="none"/>
            <a:tailEnd type="none"/>
          </a:ln>
        </p:spPr>
      </p:cxnSp>
      <p:cxnSp>
        <p:nvCxnSpPr>
          <p:cNvPr id="8" name="Connector 8"/>
          <p:cNvCxnSpPr/>
          <p:nvPr/>
        </p:nvCxnSpPr>
        <p:spPr>
          <a:xfrm>
            <a:off x="1823497" y="2897445"/>
            <a:ext cx="0" cy="130951"/>
          </a:xfrm>
          <a:prstGeom prst="line"/>
          <a:ln w="9525">
            <a:solidFill>
              <a:srgbClr val="FFFFFF">
                <a:alpha val="100000"/>
              </a:srgbClr>
            </a:solidFill>
            <a:prstDash val="solid"/>
            <a:headEnd type="none"/>
            <a:tailEnd type="none"/>
          </a:ln>
        </p:spPr>
      </p:cxnSp>
      <p:sp>
        <p:nvSpPr>
          <p:cNvPr id="9" name="AutoShape 9"/>
          <p:cNvSpPr/>
          <p:nvPr/>
        </p:nvSpPr>
        <p:spPr>
          <a:xfrm>
            <a:off x="611546" y="2481967"/>
            <a:ext cx="259567" cy="1408741"/>
          </a:xfrm>
          <a:prstGeom prst="rect"/>
          <a:gradFill>
            <a:gsLst>
              <a:gs pos="0">
                <a:schemeClr val="accent2">
                  <a:alpha val="51000"/>
                </a:schemeClr>
              </a:gs>
              <a:gs pos="100000">
                <a:schemeClr val="lt1">
                  <a:alpha val="51000"/>
                </a:schemeClr>
              </a:gs>
            </a:gsLst>
            <a:lin ang="5400000"/>
            <a:tileRect/>
          </a:gradFill>
        </p:spPr>
      </p:sp>
      <p:sp>
        <p:nvSpPr>
          <p:cNvPr id="10" name="AutoShape 10"/>
          <p:cNvSpPr/>
          <p:nvPr/>
        </p:nvSpPr>
        <p:spPr>
          <a:xfrm>
            <a:off x="611546" y="2352184"/>
            <a:ext cx="259567" cy="259567"/>
          </a:xfrm>
          <a:prstGeom prst="ellipse"/>
          <a:solidFill>
            <a:schemeClr val="accent2">
              <a:lumMod val="40000"/>
              <a:lumOff val="60000"/>
              <a:alpha val="100000"/>
            </a:schemeClr>
          </a:solidFill>
        </p:spPr>
      </p:sp>
      <p:sp>
        <p:nvSpPr>
          <p:cNvPr id="11" name="AutoShape 11"/>
          <p:cNvSpPr/>
          <p:nvPr/>
        </p:nvSpPr>
        <p:spPr>
          <a:xfrm>
            <a:off x="-1022221" y="4869455"/>
            <a:ext cx="1813010" cy="1813010"/>
          </a:xfrm>
          <a:prstGeom prst="ellipse"/>
          <a:gradFill>
            <a:gsLst>
              <a:gs pos="0">
                <a:schemeClr val="accent2">
                  <a:alpha val="27000"/>
                </a:schemeClr>
              </a:gs>
              <a:gs pos="100000">
                <a:schemeClr val="accent2">
                  <a:alpha val="27000"/>
                  <a:lumMod val="40000"/>
                  <a:lumOff val="60000"/>
                </a:schemeClr>
              </a:gs>
            </a:gsLst>
            <a:lin ang="0"/>
            <a:tileRect/>
          </a:gradFill>
        </p:spPr>
      </p:sp>
      <p:sp>
        <p:nvSpPr>
          <p:cNvPr id="12" name="AutoShape 12"/>
          <p:cNvSpPr/>
          <p:nvPr/>
        </p:nvSpPr>
        <p:spPr>
          <a:xfrm>
            <a:off x="4298477" y="0"/>
            <a:ext cx="668835" cy="1915360"/>
          </a:xfrm>
          <a:prstGeom prst="rect"/>
          <a:gradFill>
            <a:gsLst>
              <a:gs pos="0">
                <a:schemeClr val="accent2">
                  <a:alpha val="62000"/>
                </a:schemeClr>
              </a:gs>
              <a:gs pos="100000">
                <a:schemeClr val="lt1">
                  <a:alpha val="62000"/>
                </a:schemeClr>
              </a:gs>
            </a:gsLst>
            <a:lin ang="16200000"/>
            <a:tileRect/>
          </a:gradFill>
        </p:spPr>
      </p:sp>
      <p:sp>
        <p:nvSpPr>
          <p:cNvPr id="13" name="AutoShape 13"/>
          <p:cNvSpPr/>
          <p:nvPr/>
        </p:nvSpPr>
        <p:spPr>
          <a:xfrm>
            <a:off x="4298477" y="1580942"/>
            <a:ext cx="668835" cy="668835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14" name="AutoShape 14"/>
          <p:cNvSpPr/>
          <p:nvPr/>
        </p:nvSpPr>
        <p:spPr>
          <a:xfrm>
            <a:off x="10066688" y="5912672"/>
            <a:ext cx="531248" cy="531248"/>
          </a:xfrm>
          <a:prstGeom prst="ellipse"/>
          <a:gradFill>
            <a:gsLst>
              <a:gs pos="0">
                <a:schemeClr val="accent2">
                  <a:alpha val="59000"/>
                </a:schemeClr>
              </a:gs>
              <a:gs pos="100000">
                <a:schemeClr val="accent2">
                  <a:alpha val="59000"/>
                  <a:lumMod val="40000"/>
                  <a:lumOff val="60000"/>
                </a:schemeClr>
              </a:gs>
            </a:gsLst>
            <a:lin ang="0"/>
            <a:tileRect/>
          </a:gradFill>
        </p:spPr>
      </p:sp>
      <p:sp>
        <p:nvSpPr>
          <p:cNvPr id="15" name="AutoShape 15"/>
          <p:cNvSpPr/>
          <p:nvPr/>
        </p:nvSpPr>
        <p:spPr>
          <a:xfrm>
            <a:off x="10779576" y="-508283"/>
            <a:ext cx="2423643" cy="2423643"/>
          </a:xfrm>
          <a:prstGeom prst="ellipse"/>
          <a:gradFill>
            <a:gsLst>
              <a:gs pos="0">
                <a:schemeClr val="accent2">
                  <a:alpha val="27000"/>
                </a:schemeClr>
              </a:gs>
              <a:gs pos="100000">
                <a:schemeClr val="accent2">
                  <a:alpha val="27000"/>
                  <a:lumMod val="40000"/>
                  <a:lumOff val="60000"/>
                </a:schemeClr>
              </a:gs>
            </a:gsLst>
            <a:lin ang="0"/>
            <a:tileRect/>
          </a:gradFill>
        </p:spPr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52886" y="2055085"/>
            <a:ext cx="2476500" cy="2476500"/>
          </a:xfrm>
          <a:prstGeom prst="ellipse"/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74798" y="2055085"/>
            <a:ext cx="2476500" cy="2476500"/>
          </a:xfrm>
          <a:prstGeom prst="ellipse"/>
        </p:spPr>
      </p:pic>
      <p:grpSp>
        <p:nvGrpSpPr>
          <p:cNvPr id="4" name="Group 4"/>
          <p:cNvGrpSpPr/>
          <p:nvPr/>
        </p:nvGrpSpPr>
        <p:grpSpPr>
          <a:xfrm>
            <a:off x="3352886" y="2107432"/>
            <a:ext cx="665795" cy="665791"/>
            <a:chOff x="3352886" y="2107432"/>
            <a:chExt cx="665795" cy="665791"/>
          </a:xfrm>
        </p:grpSpPr>
        <p:sp>
          <p:nvSpPr>
            <p:cNvPr id="5" name="AutoShape 5"/>
            <p:cNvSpPr/>
            <p:nvPr/>
          </p:nvSpPr>
          <p:spPr>
            <a:xfrm>
              <a:off x="3352886" y="2107432"/>
              <a:ext cx="665795" cy="665791"/>
            </a:xfrm>
            <a:prstGeom prst="ellipse"/>
            <a:solidFill>
              <a:schemeClr val="accent1">
                <a:alpha val="100000"/>
              </a:schemeClr>
            </a:solidFill>
            <a:ln w="28575">
              <a:solidFill>
                <a:schemeClr val="accent1">
                  <a:lumMod val="60000"/>
                  <a:lumMod val="40000"/>
                  <a:alpha val="100000"/>
                </a:schemeClr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Freeform 6"/>
            <p:cNvSpPr/>
            <p:nvPr/>
          </p:nvSpPr>
          <p:spPr>
            <a:xfrm>
              <a:off x="3532726" y="2292906"/>
              <a:ext cx="306115" cy="294843"/>
            </a:xfrm>
            <a:custGeom>
              <a:rect l="l" t="t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174522" y="2107432"/>
            <a:ext cx="665795" cy="665791"/>
            <a:chOff x="8174522" y="2107432"/>
            <a:chExt cx="665795" cy="665791"/>
          </a:xfrm>
        </p:grpSpPr>
        <p:sp>
          <p:nvSpPr>
            <p:cNvPr id="8" name="AutoShape 8"/>
            <p:cNvSpPr/>
            <p:nvPr/>
          </p:nvSpPr>
          <p:spPr>
            <a:xfrm>
              <a:off x="8174522" y="2107432"/>
              <a:ext cx="665795" cy="665791"/>
            </a:xfrm>
            <a:prstGeom prst="ellipse"/>
            <a:solidFill>
              <a:schemeClr val="accent1">
                <a:alpha val="100000"/>
              </a:schemeClr>
            </a:solidFill>
            <a:ln w="28575">
              <a:solidFill>
                <a:schemeClr val="accent1">
                  <a:lumMod val="60000"/>
                  <a:lumMod val="40000"/>
                  <a:alpha val="100000"/>
                </a:schemeClr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9"/>
            <p:cNvSpPr/>
            <p:nvPr/>
          </p:nvSpPr>
          <p:spPr>
            <a:xfrm>
              <a:off x="8354362" y="2273856"/>
              <a:ext cx="306115" cy="294843"/>
            </a:xfrm>
            <a:custGeom>
              <a:rect l="l" t="t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252748" y="4178300"/>
            <a:ext cx="665795" cy="665791"/>
            <a:chOff x="4252748" y="4178300"/>
            <a:chExt cx="665795" cy="665791"/>
          </a:xfrm>
        </p:grpSpPr>
        <p:sp>
          <p:nvSpPr>
            <p:cNvPr id="11" name="AutoShape 11"/>
            <p:cNvSpPr/>
            <p:nvPr/>
          </p:nvSpPr>
          <p:spPr>
            <a:xfrm>
              <a:off x="4252748" y="4178300"/>
              <a:ext cx="665795" cy="665791"/>
            </a:xfrm>
            <a:prstGeom prst="ellipse"/>
            <a:solidFill>
              <a:schemeClr val="accent1">
                <a:alpha val="100000"/>
              </a:schemeClr>
            </a:solidFill>
            <a:ln w="28575">
              <a:solidFill>
                <a:schemeClr val="accent1">
                  <a:lumMod val="60000"/>
                  <a:lumMod val="40000"/>
                  <a:alpha val="100000"/>
                </a:schemeClr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2"/>
            <p:cNvSpPr/>
            <p:nvPr/>
          </p:nvSpPr>
          <p:spPr>
            <a:xfrm>
              <a:off x="4432588" y="4363773"/>
              <a:ext cx="306115" cy="294843"/>
            </a:xfrm>
            <a:custGeom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274660" y="4178300"/>
            <a:ext cx="665795" cy="665791"/>
            <a:chOff x="7274660" y="4178300"/>
            <a:chExt cx="665795" cy="665791"/>
          </a:xfrm>
        </p:grpSpPr>
        <p:sp>
          <p:nvSpPr>
            <p:cNvPr id="14" name="AutoShape 14"/>
            <p:cNvSpPr/>
            <p:nvPr/>
          </p:nvSpPr>
          <p:spPr>
            <a:xfrm>
              <a:off x="7274660" y="4178300"/>
              <a:ext cx="665795" cy="665791"/>
            </a:xfrm>
            <a:prstGeom prst="ellipse"/>
            <a:solidFill>
              <a:schemeClr val="accent1">
                <a:alpha val="100000"/>
              </a:schemeClr>
            </a:solidFill>
            <a:ln w="28575">
              <a:solidFill>
                <a:schemeClr val="accent1">
                  <a:lumMod val="60000"/>
                  <a:lumMod val="40000"/>
                  <a:alpha val="100000"/>
                </a:schemeClr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5"/>
            <p:cNvSpPr/>
            <p:nvPr/>
          </p:nvSpPr>
          <p:spPr>
            <a:xfrm>
              <a:off x="7469003" y="4363774"/>
              <a:ext cx="306115" cy="294843"/>
            </a:xfrm>
            <a:custGeom>
              <a:rect l="l" t="t" r="r" b="b"/>
              <a:pathLst>
                <a:path w="582235" h="606722">
                  <a:moveTo>
                    <a:pt x="0" y="404481"/>
                  </a:moveTo>
                  <a:lnTo>
                    <a:pt x="101261" y="404481"/>
                  </a:lnTo>
                  <a:lnTo>
                    <a:pt x="101261" y="606722"/>
                  </a:lnTo>
                  <a:lnTo>
                    <a:pt x="0" y="606722"/>
                  </a:lnTo>
                  <a:close/>
                  <a:moveTo>
                    <a:pt x="151927" y="328623"/>
                  </a:moveTo>
                  <a:lnTo>
                    <a:pt x="253188" y="328623"/>
                  </a:lnTo>
                  <a:lnTo>
                    <a:pt x="253188" y="606722"/>
                  </a:lnTo>
                  <a:lnTo>
                    <a:pt x="151927" y="606722"/>
                  </a:lnTo>
                  <a:close/>
                  <a:moveTo>
                    <a:pt x="303855" y="252766"/>
                  </a:moveTo>
                  <a:lnTo>
                    <a:pt x="405046" y="252766"/>
                  </a:lnTo>
                  <a:lnTo>
                    <a:pt x="405046" y="606722"/>
                  </a:lnTo>
                  <a:lnTo>
                    <a:pt x="303855" y="606722"/>
                  </a:lnTo>
                  <a:close/>
                  <a:moveTo>
                    <a:pt x="455711" y="202241"/>
                  </a:moveTo>
                  <a:lnTo>
                    <a:pt x="556972" y="202241"/>
                  </a:lnTo>
                  <a:lnTo>
                    <a:pt x="556972" y="606722"/>
                  </a:lnTo>
                  <a:lnTo>
                    <a:pt x="455711" y="606722"/>
                  </a:lnTo>
                  <a:close/>
                  <a:moveTo>
                    <a:pt x="455697" y="0"/>
                  </a:moveTo>
                  <a:lnTo>
                    <a:pt x="556785" y="0"/>
                  </a:lnTo>
                  <a:lnTo>
                    <a:pt x="556874" y="0"/>
                  </a:lnTo>
                  <a:lnTo>
                    <a:pt x="556963" y="0"/>
                  </a:lnTo>
                  <a:cubicBezTo>
                    <a:pt x="557230" y="0"/>
                    <a:pt x="557408" y="0"/>
                    <a:pt x="557675" y="0"/>
                  </a:cubicBezTo>
                  <a:cubicBezTo>
                    <a:pt x="558298" y="89"/>
                    <a:pt x="558832" y="89"/>
                    <a:pt x="559366" y="89"/>
                  </a:cubicBezTo>
                  <a:cubicBezTo>
                    <a:pt x="559811" y="178"/>
                    <a:pt x="560256" y="267"/>
                    <a:pt x="560611" y="267"/>
                  </a:cubicBezTo>
                  <a:cubicBezTo>
                    <a:pt x="561056" y="356"/>
                    <a:pt x="561412" y="444"/>
                    <a:pt x="561857" y="444"/>
                  </a:cubicBezTo>
                  <a:cubicBezTo>
                    <a:pt x="562302" y="533"/>
                    <a:pt x="562747" y="711"/>
                    <a:pt x="563192" y="800"/>
                  </a:cubicBezTo>
                  <a:cubicBezTo>
                    <a:pt x="563548" y="889"/>
                    <a:pt x="563904" y="978"/>
                    <a:pt x="564171" y="1067"/>
                  </a:cubicBezTo>
                  <a:cubicBezTo>
                    <a:pt x="564616" y="1156"/>
                    <a:pt x="565061" y="1333"/>
                    <a:pt x="565506" y="1511"/>
                  </a:cubicBezTo>
                  <a:cubicBezTo>
                    <a:pt x="565862" y="1600"/>
                    <a:pt x="566218" y="1778"/>
                    <a:pt x="566574" y="1867"/>
                  </a:cubicBezTo>
                  <a:cubicBezTo>
                    <a:pt x="566929" y="2044"/>
                    <a:pt x="567285" y="2222"/>
                    <a:pt x="567730" y="2400"/>
                  </a:cubicBezTo>
                  <a:cubicBezTo>
                    <a:pt x="568086" y="2578"/>
                    <a:pt x="568442" y="2755"/>
                    <a:pt x="568798" y="2933"/>
                  </a:cubicBezTo>
                  <a:cubicBezTo>
                    <a:pt x="569154" y="3111"/>
                    <a:pt x="569421" y="3289"/>
                    <a:pt x="569777" y="3467"/>
                  </a:cubicBezTo>
                  <a:cubicBezTo>
                    <a:pt x="570133" y="3733"/>
                    <a:pt x="570578" y="4000"/>
                    <a:pt x="570934" y="4178"/>
                  </a:cubicBezTo>
                  <a:cubicBezTo>
                    <a:pt x="571201" y="4444"/>
                    <a:pt x="571557" y="4622"/>
                    <a:pt x="571824" y="4800"/>
                  </a:cubicBezTo>
                  <a:cubicBezTo>
                    <a:pt x="572180" y="5155"/>
                    <a:pt x="572536" y="5422"/>
                    <a:pt x="572891" y="5689"/>
                  </a:cubicBezTo>
                  <a:cubicBezTo>
                    <a:pt x="573247" y="5955"/>
                    <a:pt x="573514" y="6222"/>
                    <a:pt x="573781" y="6489"/>
                  </a:cubicBezTo>
                  <a:cubicBezTo>
                    <a:pt x="574137" y="6755"/>
                    <a:pt x="574493" y="7022"/>
                    <a:pt x="574760" y="7289"/>
                  </a:cubicBezTo>
                  <a:cubicBezTo>
                    <a:pt x="575205" y="7733"/>
                    <a:pt x="575561" y="8178"/>
                    <a:pt x="575917" y="8533"/>
                  </a:cubicBezTo>
                  <a:cubicBezTo>
                    <a:pt x="576095" y="8711"/>
                    <a:pt x="576273" y="8889"/>
                    <a:pt x="576451" y="9066"/>
                  </a:cubicBezTo>
                  <a:cubicBezTo>
                    <a:pt x="576451" y="9155"/>
                    <a:pt x="576451" y="9155"/>
                    <a:pt x="576451" y="9155"/>
                  </a:cubicBezTo>
                  <a:cubicBezTo>
                    <a:pt x="576985" y="9777"/>
                    <a:pt x="577519" y="10489"/>
                    <a:pt x="577964" y="11200"/>
                  </a:cubicBezTo>
                  <a:cubicBezTo>
                    <a:pt x="577964" y="11200"/>
                    <a:pt x="578053" y="11289"/>
                    <a:pt x="578053" y="11289"/>
                  </a:cubicBezTo>
                  <a:cubicBezTo>
                    <a:pt x="578498" y="12000"/>
                    <a:pt x="578854" y="12622"/>
                    <a:pt x="579209" y="13244"/>
                  </a:cubicBezTo>
                  <a:cubicBezTo>
                    <a:pt x="579387" y="13600"/>
                    <a:pt x="579565" y="13955"/>
                    <a:pt x="579743" y="14222"/>
                  </a:cubicBezTo>
                  <a:cubicBezTo>
                    <a:pt x="579921" y="14666"/>
                    <a:pt x="580099" y="15111"/>
                    <a:pt x="580277" y="15555"/>
                  </a:cubicBezTo>
                  <a:cubicBezTo>
                    <a:pt x="580455" y="15911"/>
                    <a:pt x="580633" y="16266"/>
                    <a:pt x="580722" y="16711"/>
                  </a:cubicBezTo>
                  <a:cubicBezTo>
                    <a:pt x="580900" y="17066"/>
                    <a:pt x="581078" y="17422"/>
                    <a:pt x="581167" y="17866"/>
                  </a:cubicBezTo>
                  <a:cubicBezTo>
                    <a:pt x="581256" y="18311"/>
                    <a:pt x="581434" y="18755"/>
                    <a:pt x="581523" y="19199"/>
                  </a:cubicBezTo>
                  <a:cubicBezTo>
                    <a:pt x="581612" y="19555"/>
                    <a:pt x="581701" y="19910"/>
                    <a:pt x="581790" y="20266"/>
                  </a:cubicBezTo>
                  <a:cubicBezTo>
                    <a:pt x="581879" y="20977"/>
                    <a:pt x="582057" y="21777"/>
                    <a:pt x="582146" y="22488"/>
                  </a:cubicBezTo>
                  <a:cubicBezTo>
                    <a:pt x="582146" y="22577"/>
                    <a:pt x="582146" y="22666"/>
                    <a:pt x="582146" y="22666"/>
                  </a:cubicBezTo>
                  <a:cubicBezTo>
                    <a:pt x="582235" y="23555"/>
                    <a:pt x="582235" y="24355"/>
                    <a:pt x="582235" y="25244"/>
                  </a:cubicBezTo>
                  <a:lnTo>
                    <a:pt x="582235" y="126396"/>
                  </a:lnTo>
                  <a:cubicBezTo>
                    <a:pt x="582235" y="140351"/>
                    <a:pt x="570934" y="151728"/>
                    <a:pt x="556963" y="151728"/>
                  </a:cubicBezTo>
                  <a:cubicBezTo>
                    <a:pt x="542992" y="151728"/>
                    <a:pt x="531691" y="140351"/>
                    <a:pt x="531691" y="126396"/>
                  </a:cubicBezTo>
                  <a:lnTo>
                    <a:pt x="531691" y="79286"/>
                  </a:lnTo>
                  <a:lnTo>
                    <a:pt x="421260" y="171106"/>
                  </a:lnTo>
                  <a:cubicBezTo>
                    <a:pt x="410582" y="180083"/>
                    <a:pt x="394564" y="178572"/>
                    <a:pt x="385666" y="167906"/>
                  </a:cubicBezTo>
                  <a:cubicBezTo>
                    <a:pt x="376678" y="157150"/>
                    <a:pt x="378191" y="141240"/>
                    <a:pt x="388869" y="132262"/>
                  </a:cubicBezTo>
                  <a:lnTo>
                    <a:pt x="487020" y="50576"/>
                  </a:lnTo>
                  <a:lnTo>
                    <a:pt x="455697" y="50576"/>
                  </a:lnTo>
                  <a:cubicBezTo>
                    <a:pt x="441727" y="50576"/>
                    <a:pt x="430425" y="39288"/>
                    <a:pt x="430425" y="25244"/>
                  </a:cubicBezTo>
                  <a:cubicBezTo>
                    <a:pt x="430425" y="11289"/>
                    <a:pt x="441727" y="0"/>
                    <a:pt x="455697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633036" y="2037683"/>
            <a:ext cx="2553871" cy="422629"/>
          </a:xfrm>
          <a:prstGeom prst="rect"/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>
              <a:spcBef>
                <a:spcPts val="270"/>
              </a:spcBef>
              <a:defRPr/>
            </a:pPr>
            <a:r>
              <a:rPr lang="en-US" sz="157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感染预防</a:t>
            </a:r>
            <a:endParaRPr lang="en-US" sz="1100"/>
          </a:p>
        </p:txBody>
      </p:sp>
      <p:sp>
        <p:nvSpPr>
          <p:cNvPr id="17" name="AutoShape 17"/>
          <p:cNvSpPr/>
          <p:nvPr/>
        </p:nvSpPr>
        <p:spPr>
          <a:xfrm>
            <a:off x="1940528" y="4661950"/>
            <a:ext cx="2084356" cy="403578"/>
          </a:xfrm>
          <a:prstGeom prst="rect"/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157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出血预防</a:t>
            </a:r>
            <a:endParaRPr lang="en-US" sz="1100"/>
          </a:p>
        </p:txBody>
      </p:sp>
      <p:sp>
        <p:nvSpPr>
          <p:cNvPr id="18" name="AutoShape 18"/>
          <p:cNvSpPr/>
          <p:nvPr/>
        </p:nvSpPr>
        <p:spPr>
          <a:xfrm>
            <a:off x="9015108" y="2037683"/>
            <a:ext cx="2569478" cy="441680"/>
          </a:xfrm>
          <a:prstGeom prst="rect"/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157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疼痛管理</a:t>
            </a:r>
            <a:endParaRPr lang="en-US" sz="1100"/>
          </a:p>
        </p:txBody>
      </p:sp>
      <p:sp>
        <p:nvSpPr>
          <p:cNvPr id="19" name="AutoShape 19"/>
          <p:cNvSpPr/>
          <p:nvPr/>
        </p:nvSpPr>
        <p:spPr>
          <a:xfrm>
            <a:off x="8314658" y="4661950"/>
            <a:ext cx="2084356" cy="422629"/>
          </a:xfrm>
          <a:prstGeom prst="rect"/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sz="157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血栓预防</a:t>
            </a:r>
            <a:endParaRPr lang="en-US" sz="1100"/>
          </a:p>
        </p:txBody>
      </p:sp>
      <p:grpSp>
        <p:nvGrpSpPr>
          <p:cNvPr id="20" name="Group 20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21" name="AutoShape 21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6" name="AutoShape 36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7" name="AutoShape 37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8" name="AutoShape 38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9" name="AutoShape 39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40" name="AutoShape 40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针对性预防措施建议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633255" y="2402205"/>
            <a:ext cx="2553653" cy="1082789"/>
          </a:xfrm>
          <a:prstGeom prst="rect"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150000"/>
              </a:lnSpc>
              <a:spcBef>
                <a:spcPts val="375"/>
              </a:spcBef>
            </a:pPr>
            <a:r>
              <a:rPr lang="en-US" sz="135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严格执行无菌操作，加强手卫生和消毒措施，合理使用抗生素。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015108" y="2402205"/>
            <a:ext cx="2553653" cy="1082789"/>
          </a:xfrm>
          <a:prstGeom prst="rect"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</a:pPr>
            <a:r>
              <a:rPr lang="en-US" sz="135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采用多模式镇痛策略，包括药物和非药物治疗，如物理疗法和心理干预。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940528" y="5112856"/>
            <a:ext cx="2553653" cy="1082789"/>
          </a:xfrm>
          <a:prstGeom prst="rect"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</a:pPr>
            <a:r>
              <a:rPr lang="en-US" sz="135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优化手术技巧，减少手术创伤，及时止血，保持血压稳定。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845361" y="5065527"/>
            <a:ext cx="2553653" cy="1082789"/>
          </a:xfrm>
          <a:prstGeom prst="rect"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150000"/>
              </a:lnSpc>
              <a:spcBef>
                <a:spcPts val="375"/>
              </a:spcBef>
            </a:pPr>
            <a:r>
              <a:rPr lang="en-US" sz="135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鼓励患者早期活动，使用抗凝药物和弹力袜等预防措施。</a:t>
            </a:r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16667" r="16667"/>
          <a:stretch>
            <a:fillRect/>
          </a:stretch>
        </p:blipFill>
        <p:spPr>
          <a:xfrm>
            <a:off x="-276408" y="1784333"/>
            <a:ext cx="3774096" cy="3774096"/>
          </a:xfrm>
          <a:prstGeom prst="ellipse"/>
        </p:spPr>
      </p:pic>
      <p:sp>
        <p:nvSpPr>
          <p:cNvPr id="3" name="AutoShape 3"/>
          <p:cNvSpPr/>
          <p:nvPr/>
        </p:nvSpPr>
        <p:spPr>
          <a:xfrm>
            <a:off x="3853566" y="1681685"/>
            <a:ext cx="3657600" cy="1989696"/>
          </a:xfrm>
          <a:prstGeom prst="rect"/>
          <a:solidFill>
            <a:schemeClr val="accent2">
              <a:alpha val="79000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3853566" y="1300998"/>
            <a:ext cx="3657600" cy="719328"/>
          </a:xfrm>
          <a:prstGeom prst="roundRect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5" name="TextBox 5"/>
          <p:cNvSpPr txBox="1"/>
          <p:nvPr/>
        </p:nvSpPr>
        <p:spPr>
          <a:xfrm>
            <a:off x="4054790" y="2081621"/>
            <a:ext cx="3255153" cy="1414272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及时更换敷料，保持伤口清洁干燥，根据感染程度选择合适的抗生素治疗。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66852" y="1349766"/>
            <a:ext cx="3375812" cy="633984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6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感染处理</a:t>
            </a:r>
          </a:p>
        </p:txBody>
      </p:sp>
      <p:sp>
        <p:nvSpPr>
          <p:cNvPr id="7" name="AutoShape 7"/>
          <p:cNvSpPr/>
          <p:nvPr/>
        </p:nvSpPr>
        <p:spPr>
          <a:xfrm>
            <a:off x="7873179" y="1681685"/>
            <a:ext cx="3657600" cy="1989696"/>
          </a:xfrm>
          <a:prstGeom prst="rect"/>
          <a:solidFill>
            <a:schemeClr val="accent2">
              <a:alpha val="79000"/>
            </a:schemeClr>
          </a:solidFill>
        </p:spPr>
      </p:sp>
      <p:sp>
        <p:nvSpPr>
          <p:cNvPr id="8" name="AutoShape 8"/>
          <p:cNvSpPr/>
          <p:nvPr/>
        </p:nvSpPr>
        <p:spPr>
          <a:xfrm>
            <a:off x="7873179" y="1300998"/>
            <a:ext cx="3657600" cy="719328"/>
          </a:xfrm>
          <a:prstGeom prst="roundRect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9" name="TextBox 9"/>
          <p:cNvSpPr txBox="1"/>
          <p:nvPr/>
        </p:nvSpPr>
        <p:spPr>
          <a:xfrm>
            <a:off x="8086465" y="1349766"/>
            <a:ext cx="3375812" cy="633984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6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出血处理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853566" y="4213236"/>
            <a:ext cx="3657600" cy="1989696"/>
          </a:xfrm>
          <a:prstGeom prst="rect"/>
          <a:solidFill>
            <a:schemeClr val="accent2">
              <a:alpha val="80000"/>
            </a:schemeClr>
          </a:solidFill>
        </p:spPr>
      </p:sp>
      <p:sp>
        <p:nvSpPr>
          <p:cNvPr id="11" name="AutoShape 11"/>
          <p:cNvSpPr/>
          <p:nvPr/>
        </p:nvSpPr>
        <p:spPr>
          <a:xfrm>
            <a:off x="3853566" y="3895299"/>
            <a:ext cx="3657600" cy="719328"/>
          </a:xfrm>
          <a:prstGeom prst="roundRect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12" name="TextBox 12"/>
          <p:cNvSpPr txBox="1"/>
          <p:nvPr/>
        </p:nvSpPr>
        <p:spPr>
          <a:xfrm>
            <a:off x="4066852" y="3944067"/>
            <a:ext cx="3375812" cy="633984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6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疼痛处理</a:t>
            </a:r>
          </a:p>
        </p:txBody>
      </p:sp>
      <p:sp>
        <p:nvSpPr>
          <p:cNvPr id="13" name="AutoShape 13"/>
          <p:cNvSpPr/>
          <p:nvPr/>
        </p:nvSpPr>
        <p:spPr>
          <a:xfrm>
            <a:off x="7873179" y="4213236"/>
            <a:ext cx="3657600" cy="1989696"/>
          </a:xfrm>
          <a:prstGeom prst="rect"/>
          <a:solidFill>
            <a:schemeClr val="accent2">
              <a:alpha val="79000"/>
            </a:schemeClr>
          </a:solidFill>
        </p:spPr>
      </p:sp>
      <p:sp>
        <p:nvSpPr>
          <p:cNvPr id="14" name="AutoShape 14"/>
          <p:cNvSpPr/>
          <p:nvPr/>
        </p:nvSpPr>
        <p:spPr>
          <a:xfrm>
            <a:off x="7873179" y="3895299"/>
            <a:ext cx="3657600" cy="719328"/>
          </a:xfrm>
          <a:prstGeom prst="roundRect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15" name="TextBox 15"/>
          <p:cNvSpPr txBox="1"/>
          <p:nvPr/>
        </p:nvSpPr>
        <p:spPr>
          <a:xfrm>
            <a:off x="8086465" y="3944067"/>
            <a:ext cx="3375812" cy="633984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6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血栓处理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74403" y="2081621"/>
            <a:ext cx="3255153" cy="1414272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立即采取止血措施，如加压包扎、止血药物等，必要时进行输血治疗。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54790" y="4675587"/>
            <a:ext cx="3255153" cy="1414272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根据疼痛程度调整镇痛方案，可采用药物治疗、物理疗法等缓解疼痛。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74403" y="4679187"/>
            <a:ext cx="3255153" cy="1414272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立即停止活动，卧床休息，使用抗凝药物和溶栓药物等进行治疗，必要时进行手术治疗。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20" name="AutoShape 20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6" name="AutoShape 36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7" name="AutoShape 37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8" name="AutoShape 38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9" name="AutoShape 39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并发症出现后的处理方案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1317" y="1367784"/>
            <a:ext cx="7680985" cy="1580007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7650" b="1" dirty="1">
                <a:solidFill>
                  <a:srgbClr val="00AF5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1317" y="3039024"/>
            <a:ext cx="9429750" cy="2085975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175" b="1" dirty="1">
                <a:solidFill>
                  <a:srgbClr val="00AF5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患者教育与心理支持计划</a:t>
            </a:r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1333" r="11333"/>
          <a:stretch>
            <a:fillRect/>
          </a:stretch>
        </p:blipFill>
        <p:spPr>
          <a:xfrm>
            <a:off x="454963" y="1569535"/>
            <a:ext cx="4219249" cy="4219249"/>
          </a:xfrm>
          <a:prstGeom prst="ellipse"/>
        </p:spPr>
      </p:pic>
      <p:grpSp>
        <p:nvGrpSpPr>
          <p:cNvPr id="3" name="Group 3"/>
          <p:cNvGrpSpPr/>
          <p:nvPr/>
        </p:nvGrpSpPr>
        <p:grpSpPr>
          <a:xfrm>
            <a:off x="5163133" y="1294832"/>
            <a:ext cx="6264882" cy="1468186"/>
            <a:chOff x="5163133" y="1294832"/>
            <a:chExt cx="6264882" cy="1468186"/>
          </a:xfrm>
        </p:grpSpPr>
        <p:sp>
          <p:nvSpPr>
            <p:cNvPr id="4" name="AutoShape 4"/>
            <p:cNvSpPr/>
            <p:nvPr/>
          </p:nvSpPr>
          <p:spPr>
            <a:xfrm>
              <a:off x="5328795" y="1294832"/>
              <a:ext cx="6099220" cy="1468186"/>
            </a:xfrm>
            <a:prstGeom prst="rect"/>
            <a:solidFill>
              <a:schemeClr val="accent2">
                <a:alpha val="100000"/>
              </a:scheme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632910" y="1424361"/>
              <a:ext cx="3055242" cy="398526"/>
            </a:xfrm>
            <a:prstGeom prst="rect"/>
          </p:spPr>
          <p:txBody>
            <a:bodyPr vert="horz" wrap="square" lIns="114300" tIns="57150" rIns="114300" bIns="57150" rtlCol="0" anchor="t" anchorCtr="0">
              <a:spAutoFit/>
            </a:bodyPr>
            <a:lstStyle/>
            <a:p>
              <a:pPr>
                <a:lnSpc>
                  <a:spcPct val="77000"/>
                </a:lnSpc>
                <a:spcBef>
                  <a:spcPts val="450"/>
                </a:spcBef>
              </a:pPr>
              <a:r>
                <a:rPr lang="en-US" sz="2325" b="1" dirty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疾病基础知识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632910" y="1910708"/>
              <a:ext cx="5568066" cy="702183"/>
            </a:xfrm>
            <a:prstGeom prst="rect"/>
          </p:spPr>
          <p:txBody>
            <a:bodyPr vert="horz" wrap="square" lIns="114300" tIns="57150" rIns="114300" bIns="57150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 dirty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向患者和家属介绍疾病的原因、症状、发展过程及可能并发症。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5163133" y="1294832"/>
              <a:ext cx="165663" cy="1468186"/>
            </a:xfrm>
            <a:prstGeom prst="rect"/>
            <a:solidFill>
              <a:schemeClr val="accent1">
                <a:alpha val="100000"/>
              </a:scheme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163133" y="2945066"/>
            <a:ext cx="6264882" cy="1468186"/>
            <a:chOff x="5163133" y="2945066"/>
            <a:chExt cx="6264882" cy="1468186"/>
          </a:xfrm>
        </p:grpSpPr>
        <p:sp>
          <p:nvSpPr>
            <p:cNvPr id="9" name="AutoShape 9"/>
            <p:cNvSpPr/>
            <p:nvPr/>
          </p:nvSpPr>
          <p:spPr>
            <a:xfrm>
              <a:off x="5328795" y="2945066"/>
              <a:ext cx="6099220" cy="1468186"/>
            </a:xfrm>
            <a:prstGeom prst="rect"/>
            <a:solidFill>
              <a:schemeClr val="accent2">
                <a:alpha val="100000"/>
              </a:scheme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5632910" y="3074595"/>
              <a:ext cx="3055242" cy="398526"/>
            </a:xfrm>
            <a:prstGeom prst="rect"/>
          </p:spPr>
          <p:txBody>
            <a:bodyPr vert="horz" wrap="square" lIns="114300" tIns="57150" rIns="114300" bIns="57150" rtlCol="0" anchor="t" anchorCtr="0">
              <a:spAutoFit/>
            </a:bodyPr>
            <a:lstStyle/>
            <a:p>
              <a:pPr>
                <a:lnSpc>
                  <a:spcPct val="77000"/>
                </a:lnSpc>
                <a:spcBef>
                  <a:spcPts val="450"/>
                </a:spcBef>
              </a:pPr>
              <a:r>
                <a:rPr lang="en-US" sz="2325" b="1" dirty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治疗方法与效果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632910" y="3560941"/>
              <a:ext cx="5568066" cy="702183"/>
            </a:xfrm>
            <a:prstGeom prst="rect"/>
          </p:spPr>
          <p:txBody>
            <a:bodyPr vert="horz" wrap="square" lIns="114300" tIns="57150" rIns="114300" bIns="57150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 dirty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详细解释所采用的治疗手段、药物使用、治疗周期及预期效果。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5163133" y="2945066"/>
              <a:ext cx="165663" cy="1468186"/>
            </a:xfrm>
            <a:prstGeom prst="rect"/>
            <a:solidFill>
              <a:schemeClr val="accent1">
                <a:alpha val="100000"/>
              </a:scheme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163133" y="4595300"/>
            <a:ext cx="6264882" cy="1468186"/>
            <a:chOff x="5163133" y="4595300"/>
            <a:chExt cx="6264882" cy="1468186"/>
          </a:xfrm>
        </p:grpSpPr>
        <p:sp>
          <p:nvSpPr>
            <p:cNvPr id="14" name="AutoShape 14"/>
            <p:cNvSpPr/>
            <p:nvPr/>
          </p:nvSpPr>
          <p:spPr>
            <a:xfrm>
              <a:off x="5328795" y="4595300"/>
              <a:ext cx="6099220" cy="1468186"/>
            </a:xfrm>
            <a:prstGeom prst="rect"/>
            <a:solidFill>
              <a:schemeClr val="accent2">
                <a:alpha val="100000"/>
              </a:scheme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5632910" y="4724828"/>
              <a:ext cx="3055242" cy="398526"/>
            </a:xfrm>
            <a:prstGeom prst="rect"/>
          </p:spPr>
          <p:txBody>
            <a:bodyPr vert="horz" wrap="square" lIns="114300" tIns="57150" rIns="114300" bIns="57150" rtlCol="0" anchor="t" anchorCtr="0">
              <a:spAutoFit/>
            </a:bodyPr>
            <a:lstStyle/>
            <a:p>
              <a:pPr>
                <a:lnSpc>
                  <a:spcPct val="77000"/>
                </a:lnSpc>
                <a:spcBef>
                  <a:spcPts val="450"/>
                </a:spcBef>
              </a:pPr>
              <a:r>
                <a:rPr lang="en-US" sz="2325" b="1" dirty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自我管理与预防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632910" y="5211175"/>
              <a:ext cx="5568066" cy="702183"/>
            </a:xfrm>
            <a:prstGeom prst="rect"/>
          </p:spPr>
          <p:txBody>
            <a:bodyPr vert="horz" wrap="square" lIns="114300" tIns="57150" rIns="114300" bIns="57150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 dirty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教授患者如何进行日常自我护理、病情监测及预防措施。</a:t>
              </a: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5163133" y="4595300"/>
              <a:ext cx="165663" cy="1468186"/>
            </a:xfrm>
            <a:prstGeom prst="rect"/>
            <a:solidFill>
              <a:schemeClr val="accent1">
                <a:alpha val="100000"/>
              </a:scheme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9" name="AutoShape 19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6" name="AutoShape 36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7" name="AutoShape 37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8" name="AutoShape 38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疾病知识普及教育内容设计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49579" y="1319127"/>
            <a:ext cx="5106411" cy="5106411"/>
          </a:xfrm>
          <a:prstGeom prst="ellipse"/>
          <a:solidFill>
            <a:schemeClr val="accent1">
              <a:alpha val="100000"/>
            </a:scheme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484350" y="1584357"/>
            <a:ext cx="4575952" cy="4575952"/>
          </a:xfrm>
          <a:prstGeom prst="ellipse"/>
        </p:spPr>
      </p:pic>
      <p:sp>
        <p:nvSpPr>
          <p:cNvPr id="4" name="AutoShape 4"/>
          <p:cNvSpPr/>
          <p:nvPr/>
        </p:nvSpPr>
        <p:spPr>
          <a:xfrm>
            <a:off x="4935912" y="5095961"/>
            <a:ext cx="993758" cy="993758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5" name="TextBox 5"/>
          <p:cNvSpPr txBox="1"/>
          <p:nvPr/>
        </p:nvSpPr>
        <p:spPr>
          <a:xfrm>
            <a:off x="4935912" y="5251464"/>
            <a:ext cx="964530" cy="682752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32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74571" y="4851539"/>
            <a:ext cx="5683179" cy="73152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6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心理干预策略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74571" y="5341007"/>
            <a:ext cx="5486256" cy="97536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根据患者的具体情况，制定个性化的心理干预计划，如认知行为疗法、放松训练等。</a:t>
            </a:r>
          </a:p>
        </p:txBody>
      </p:sp>
      <p:sp>
        <p:nvSpPr>
          <p:cNvPr id="8" name="AutoShape 8"/>
          <p:cNvSpPr/>
          <p:nvPr/>
        </p:nvSpPr>
        <p:spPr>
          <a:xfrm>
            <a:off x="4935912" y="1819581"/>
            <a:ext cx="993758" cy="993758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9" name="TextBox 9"/>
          <p:cNvSpPr txBox="1"/>
          <p:nvPr/>
        </p:nvSpPr>
        <p:spPr>
          <a:xfrm>
            <a:off x="4935912" y="1975084"/>
            <a:ext cx="964530" cy="682752"/>
          </a:xfrm>
          <a:prstGeom prst="rect"/>
        </p:spPr>
        <p:txBody>
          <a:bodyPr vert="horz" wrap="square" lIns="123825" tIns="123825" rIns="57150" bIns="123825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32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74571" y="1538583"/>
            <a:ext cx="5683179" cy="73152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6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初始心理评估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74571" y="2003667"/>
            <a:ext cx="5486256" cy="97536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了解患者的情绪状态、心理需求及应对能力。</a:t>
            </a:r>
          </a:p>
        </p:txBody>
      </p:sp>
      <p:sp>
        <p:nvSpPr>
          <p:cNvPr id="12" name="AutoShape 12"/>
          <p:cNvSpPr/>
          <p:nvPr/>
        </p:nvSpPr>
        <p:spPr>
          <a:xfrm>
            <a:off x="4935912" y="3457771"/>
            <a:ext cx="993758" cy="993758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13" name="TextBox 13"/>
          <p:cNvSpPr txBox="1"/>
          <p:nvPr/>
        </p:nvSpPr>
        <p:spPr>
          <a:xfrm>
            <a:off x="4935912" y="3613274"/>
            <a:ext cx="964530" cy="682752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325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74571" y="3188965"/>
            <a:ext cx="5683179" cy="73152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6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情绪支持与心理疏导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74571" y="3666241"/>
            <a:ext cx="5486256" cy="97536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提供情绪支持，帮助患者缓解焦虑、抑郁等负面情绪，增强治疗信心。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7" name="AutoShape 17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6" name="AutoShape 36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心理状况评估及干预策略制定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150141" y="2021983"/>
            <a:ext cx="3939528" cy="3939528"/>
          </a:xfrm>
          <a:prstGeom prst="ellipse"/>
          <a:solidFill>
            <a:schemeClr val="accent2">
              <a:lumMod val="60000"/>
              <a:lumOff val="40000"/>
              <a:alpha val="100000"/>
            </a:schemeClr>
          </a:solidFill>
        </p:spPr>
      </p:sp>
      <p:sp>
        <p:nvSpPr>
          <p:cNvPr id="3" name="TextBox 3"/>
          <p:cNvSpPr txBox="1"/>
          <p:nvPr/>
        </p:nvSpPr>
        <p:spPr>
          <a:xfrm>
            <a:off x="454963" y="2034175"/>
            <a:ext cx="5826389" cy="702183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明确家属在患者治疗过程中的角色，鼓励他们积极参与患者的照顾和支持。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4963" y="1575832"/>
            <a:ext cx="2703493" cy="363283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20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家属角色与责任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963" y="3530045"/>
            <a:ext cx="5826389" cy="702183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培训家属如何与患者进行有效沟通，包括倾听、表达关心和支持、避免冲突等。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4963" y="3071702"/>
            <a:ext cx="2703493" cy="363283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20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有效沟通技巧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4963" y="5118981"/>
            <a:ext cx="6018344" cy="702183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指导家属如何应对照顾患者过程中可能出现的压力和困难，提供必要的支持和资源。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4963" y="4660638"/>
            <a:ext cx="2703493" cy="363283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20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应对压力与困难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14375" b="14375"/>
          <a:stretch>
            <a:fillRect/>
          </a:stretch>
        </p:blipFill>
        <p:spPr>
          <a:xfrm>
            <a:off x="7676035" y="2524949"/>
            <a:ext cx="2887741" cy="2887741"/>
          </a:xfrm>
          <a:prstGeom prst="ellipse"/>
        </p:spPr>
      </p:pic>
      <p:sp>
        <p:nvSpPr>
          <p:cNvPr id="10" name="AutoShape 10"/>
          <p:cNvSpPr/>
          <p:nvPr/>
        </p:nvSpPr>
        <p:spPr>
          <a:xfrm>
            <a:off x="8663168" y="1482987"/>
            <a:ext cx="913476" cy="913476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11" name="AutoShape 11"/>
          <p:cNvSpPr/>
          <p:nvPr/>
        </p:nvSpPr>
        <p:spPr>
          <a:xfrm>
            <a:off x="6921648" y="4618441"/>
            <a:ext cx="913476" cy="913476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12" name="AutoShape 12"/>
          <p:cNvSpPr/>
          <p:nvPr/>
        </p:nvSpPr>
        <p:spPr>
          <a:xfrm>
            <a:off x="10386775" y="4618441"/>
            <a:ext cx="913476" cy="913476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13" name="Freeform 13"/>
          <p:cNvSpPr/>
          <p:nvPr/>
        </p:nvSpPr>
        <p:spPr>
          <a:xfrm>
            <a:off x="8906663" y="1691796"/>
            <a:ext cx="426486" cy="426486"/>
          </a:xfrm>
          <a:custGeom>
            <a:rect l="l" t="t" r="r" b="b"/>
            <a:pathLst>
              <a:path w="304800" h="304800">
                <a:moveTo>
                  <a:pt x="0" y="91440"/>
                </a:moveTo>
                <a:lnTo>
                  <a:pt x="152400" y="0"/>
                </a:lnTo>
                <a:lnTo>
                  <a:pt x="304800" y="91440"/>
                </a:lnTo>
                <a:lnTo>
                  <a:pt x="304800" y="121920"/>
                </a:lnTo>
                <a:lnTo>
                  <a:pt x="0" y="121920"/>
                </a:lnTo>
                <a:lnTo>
                  <a:pt x="0" y="91440"/>
                </a:lnTo>
                <a:close/>
                <a:moveTo>
                  <a:pt x="0" y="274320"/>
                </a:moveTo>
                <a:lnTo>
                  <a:pt x="304800" y="27432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274320"/>
                </a:lnTo>
                <a:close/>
                <a:moveTo>
                  <a:pt x="30480" y="243840"/>
                </a:moveTo>
                <a:lnTo>
                  <a:pt x="274320" y="243840"/>
                </a:lnTo>
                <a:lnTo>
                  <a:pt x="274320" y="274320"/>
                </a:lnTo>
                <a:lnTo>
                  <a:pt x="30480" y="274320"/>
                </a:lnTo>
                <a:lnTo>
                  <a:pt x="30480" y="243840"/>
                </a:lnTo>
                <a:close/>
                <a:moveTo>
                  <a:pt x="30480" y="121920"/>
                </a:moveTo>
                <a:lnTo>
                  <a:pt x="91440" y="121920"/>
                </a:lnTo>
                <a:lnTo>
                  <a:pt x="91440" y="243840"/>
                </a:lnTo>
                <a:lnTo>
                  <a:pt x="30480" y="243840"/>
                </a:lnTo>
                <a:lnTo>
                  <a:pt x="30480" y="121920"/>
                </a:lnTo>
                <a:close/>
                <a:moveTo>
                  <a:pt x="121920" y="121920"/>
                </a:moveTo>
                <a:lnTo>
                  <a:pt x="182880" y="121920"/>
                </a:lnTo>
                <a:lnTo>
                  <a:pt x="182880" y="243840"/>
                </a:lnTo>
                <a:lnTo>
                  <a:pt x="121920" y="243840"/>
                </a:lnTo>
                <a:lnTo>
                  <a:pt x="121920" y="121920"/>
                </a:lnTo>
                <a:close/>
                <a:moveTo>
                  <a:pt x="213360" y="121920"/>
                </a:moveTo>
                <a:lnTo>
                  <a:pt x="274320" y="121920"/>
                </a:lnTo>
                <a:lnTo>
                  <a:pt x="274320" y="243840"/>
                </a:lnTo>
                <a:lnTo>
                  <a:pt x="213360" y="243840"/>
                </a:lnTo>
                <a:lnTo>
                  <a:pt x="213360" y="12192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</p:spPr>
      </p:sp>
      <p:sp>
        <p:nvSpPr>
          <p:cNvPr id="14" name="Freeform 14"/>
          <p:cNvSpPr/>
          <p:nvPr/>
        </p:nvSpPr>
        <p:spPr>
          <a:xfrm>
            <a:off x="10639092" y="4837698"/>
            <a:ext cx="426194" cy="426194"/>
          </a:xfrm>
          <a:custGeom>
            <a:rect l="l" t="t" r="r" b="b"/>
            <a:pathLst>
              <a:path w="304800" h="304800">
                <a:moveTo>
                  <a:pt x="152400" y="190500"/>
                </a:moveTo>
                <a:cubicBezTo>
                  <a:pt x="152400" y="169459"/>
                  <a:pt x="169459" y="152400"/>
                  <a:pt x="190500" y="152400"/>
                </a:cubicBezTo>
                <a:cubicBezTo>
                  <a:pt x="211541" y="152400"/>
                  <a:pt x="228600" y="169459"/>
                  <a:pt x="228600" y="190500"/>
                </a:cubicBezTo>
                <a:cubicBezTo>
                  <a:pt x="228600" y="211541"/>
                  <a:pt x="211541" y="228600"/>
                  <a:pt x="190500" y="228600"/>
                </a:cubicBezTo>
                <a:cubicBezTo>
                  <a:pt x="169459" y="228600"/>
                  <a:pt x="152400" y="211541"/>
                  <a:pt x="152400" y="190500"/>
                </a:cubicBezTo>
                <a:close/>
                <a:moveTo>
                  <a:pt x="266700" y="76200"/>
                </a:moveTo>
                <a:lnTo>
                  <a:pt x="235372" y="12925"/>
                </a:lnTo>
                <a:cubicBezTo>
                  <a:pt x="232801" y="5410"/>
                  <a:pt x="225695" y="0"/>
                  <a:pt x="217284" y="0"/>
                </a:cubicBezTo>
                <a:lnTo>
                  <a:pt x="164973" y="0"/>
                </a:lnTo>
                <a:cubicBezTo>
                  <a:pt x="156467" y="0"/>
                  <a:pt x="149295" y="5544"/>
                  <a:pt x="146837" y="13192"/>
                </a:cubicBezTo>
                <a:lnTo>
                  <a:pt x="114338" y="76200"/>
                </a:lnTo>
                <a:lnTo>
                  <a:pt x="38100" y="76200"/>
                </a:lnTo>
                <a:cubicBezTo>
                  <a:pt x="17059" y="76200"/>
                  <a:pt x="0" y="93259"/>
                  <a:pt x="0" y="114300"/>
                </a:cubicBezTo>
                <a:lnTo>
                  <a:pt x="0" y="304800"/>
                </a:lnTo>
                <a:lnTo>
                  <a:pt x="304800" y="304800"/>
                </a:lnTo>
                <a:lnTo>
                  <a:pt x="304800" y="114300"/>
                </a:lnTo>
                <a:cubicBezTo>
                  <a:pt x="304800" y="93259"/>
                  <a:pt x="287760" y="76200"/>
                  <a:pt x="266700" y="76200"/>
                </a:cubicBezTo>
                <a:close/>
                <a:moveTo>
                  <a:pt x="57150" y="152400"/>
                </a:moveTo>
                <a:cubicBezTo>
                  <a:pt x="46625" y="152400"/>
                  <a:pt x="38100" y="143875"/>
                  <a:pt x="38100" y="133350"/>
                </a:cubicBezTo>
                <a:cubicBezTo>
                  <a:pt x="38100" y="122825"/>
                  <a:pt x="46625" y="114300"/>
                  <a:pt x="57150" y="114300"/>
                </a:cubicBezTo>
                <a:cubicBezTo>
                  <a:pt x="67675" y="114300"/>
                  <a:pt x="76200" y="122825"/>
                  <a:pt x="76200" y="133350"/>
                </a:cubicBezTo>
                <a:cubicBezTo>
                  <a:pt x="76200" y="143875"/>
                  <a:pt x="67675" y="152400"/>
                  <a:pt x="57150" y="152400"/>
                </a:cubicBezTo>
                <a:close/>
                <a:moveTo>
                  <a:pt x="190500" y="266700"/>
                </a:moveTo>
                <a:cubicBezTo>
                  <a:pt x="148419" y="266700"/>
                  <a:pt x="114300" y="232581"/>
                  <a:pt x="114300" y="190500"/>
                </a:cubicBezTo>
                <a:cubicBezTo>
                  <a:pt x="114300" y="148419"/>
                  <a:pt x="148419" y="114300"/>
                  <a:pt x="190500" y="114300"/>
                </a:cubicBezTo>
                <a:cubicBezTo>
                  <a:pt x="232581" y="114300"/>
                  <a:pt x="266700" y="148419"/>
                  <a:pt x="266700" y="190500"/>
                </a:cubicBezTo>
                <a:cubicBezTo>
                  <a:pt x="266700" y="232581"/>
                  <a:pt x="232581" y="266700"/>
                  <a:pt x="190500" y="2667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</p:spPr>
      </p:sp>
      <p:sp>
        <p:nvSpPr>
          <p:cNvPr id="15" name="Freeform 15"/>
          <p:cNvSpPr/>
          <p:nvPr/>
        </p:nvSpPr>
        <p:spPr>
          <a:xfrm>
            <a:off x="7137949" y="4833774"/>
            <a:ext cx="482811" cy="482811"/>
          </a:xfrm>
          <a:custGeom>
            <a:rect l="l" t="t" r="r" b="b"/>
            <a:pathLst>
              <a:path w="304800" h="304800">
                <a:moveTo>
                  <a:pt x="304800" y="171155"/>
                </a:moveTo>
                <a:lnTo>
                  <a:pt x="304800" y="133055"/>
                </a:lnTo>
                <a:lnTo>
                  <a:pt x="259261" y="114081"/>
                </a:lnTo>
                <a:cubicBezTo>
                  <a:pt x="257994" y="110509"/>
                  <a:pt x="256661" y="107051"/>
                  <a:pt x="255022" y="103661"/>
                </a:cubicBezTo>
                <a:lnTo>
                  <a:pt x="273406" y="57893"/>
                </a:lnTo>
                <a:lnTo>
                  <a:pt x="246459" y="30956"/>
                </a:lnTo>
                <a:lnTo>
                  <a:pt x="201101" y="49635"/>
                </a:lnTo>
                <a:cubicBezTo>
                  <a:pt x="197644" y="47958"/>
                  <a:pt x="194110" y="46549"/>
                  <a:pt x="190462" y="45244"/>
                </a:cubicBezTo>
                <a:lnTo>
                  <a:pt x="171155" y="0"/>
                </a:lnTo>
                <a:lnTo>
                  <a:pt x="133055" y="0"/>
                </a:lnTo>
                <a:lnTo>
                  <a:pt x="114224" y="45091"/>
                </a:lnTo>
                <a:cubicBezTo>
                  <a:pt x="110433" y="46434"/>
                  <a:pt x="106785" y="47844"/>
                  <a:pt x="103175" y="49559"/>
                </a:cubicBezTo>
                <a:lnTo>
                  <a:pt x="57893" y="31366"/>
                </a:lnTo>
                <a:lnTo>
                  <a:pt x="30956" y="58303"/>
                </a:lnTo>
                <a:lnTo>
                  <a:pt x="49416" y="103175"/>
                </a:lnTo>
                <a:cubicBezTo>
                  <a:pt x="47625" y="106861"/>
                  <a:pt x="46177" y="110614"/>
                  <a:pt x="44796" y="114491"/>
                </a:cubicBezTo>
                <a:lnTo>
                  <a:pt x="0" y="133645"/>
                </a:lnTo>
                <a:lnTo>
                  <a:pt x="0" y="171745"/>
                </a:lnTo>
                <a:lnTo>
                  <a:pt x="44834" y="190424"/>
                </a:lnTo>
                <a:cubicBezTo>
                  <a:pt x="46215" y="194291"/>
                  <a:pt x="47701" y="198053"/>
                  <a:pt x="49482" y="201740"/>
                </a:cubicBezTo>
                <a:lnTo>
                  <a:pt x="31366" y="246907"/>
                </a:lnTo>
                <a:lnTo>
                  <a:pt x="58303" y="273844"/>
                </a:lnTo>
                <a:lnTo>
                  <a:pt x="103289" y="255318"/>
                </a:lnTo>
                <a:cubicBezTo>
                  <a:pt x="106899" y="257032"/>
                  <a:pt x="110585" y="258404"/>
                  <a:pt x="114376" y="259709"/>
                </a:cubicBezTo>
                <a:lnTo>
                  <a:pt x="133645" y="304800"/>
                </a:lnTo>
                <a:lnTo>
                  <a:pt x="171745" y="304800"/>
                </a:lnTo>
                <a:lnTo>
                  <a:pt x="190605" y="259480"/>
                </a:lnTo>
                <a:cubicBezTo>
                  <a:pt x="194215" y="258137"/>
                  <a:pt x="197787" y="256727"/>
                  <a:pt x="201206" y="255089"/>
                </a:cubicBezTo>
                <a:lnTo>
                  <a:pt x="246898" y="273396"/>
                </a:lnTo>
                <a:lnTo>
                  <a:pt x="273834" y="246459"/>
                </a:lnTo>
                <a:lnTo>
                  <a:pt x="255079" y="200997"/>
                </a:lnTo>
                <a:cubicBezTo>
                  <a:pt x="256680" y="197577"/>
                  <a:pt x="257985" y="194110"/>
                  <a:pt x="259251" y="190576"/>
                </a:cubicBezTo>
                <a:lnTo>
                  <a:pt x="304800" y="171155"/>
                </a:lnTo>
                <a:close/>
                <a:moveTo>
                  <a:pt x="152105" y="209550"/>
                </a:moveTo>
                <a:cubicBezTo>
                  <a:pt x="120558" y="209550"/>
                  <a:pt x="94955" y="183947"/>
                  <a:pt x="94955" y="152400"/>
                </a:cubicBezTo>
                <a:cubicBezTo>
                  <a:pt x="94955" y="120853"/>
                  <a:pt x="120558" y="95250"/>
                  <a:pt x="152105" y="95250"/>
                </a:cubicBezTo>
                <a:cubicBezTo>
                  <a:pt x="183652" y="95250"/>
                  <a:pt x="209255" y="120853"/>
                  <a:pt x="209255" y="152400"/>
                </a:cubicBezTo>
                <a:cubicBezTo>
                  <a:pt x="209255" y="183947"/>
                  <a:pt x="183652" y="209550"/>
                  <a:pt x="152105" y="20955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</p:spPr>
      </p:sp>
      <p:grpSp>
        <p:nvGrpSpPr>
          <p:cNvPr id="16" name="Group 16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7" name="AutoShape 17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6" name="AutoShape 36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家属参与和沟通技巧培训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1317" y="1367784"/>
            <a:ext cx="7680985" cy="1580007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7650" b="1" dirty="1">
                <a:solidFill>
                  <a:srgbClr val="00AF5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06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1317" y="3039024"/>
            <a:ext cx="9429750" cy="2085975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175" b="1" dirty="1">
                <a:solidFill>
                  <a:srgbClr val="00AF5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总结回顾与展望未来进展方向</a:t>
            </a:r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3829" y="1628258"/>
            <a:ext cx="230516" cy="230516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3" name="TextBox 3"/>
          <p:cNvSpPr txBox="1"/>
          <p:nvPr/>
        </p:nvSpPr>
        <p:spPr>
          <a:xfrm>
            <a:off x="994345" y="2028557"/>
            <a:ext cx="4394883" cy="702183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成功总结了病例的临床表现、病理生理变化、诊断依据和治疗过程。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4345" y="1509487"/>
            <a:ext cx="4152900" cy="495300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病例特点归纳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96000" y="1153983"/>
            <a:ext cx="5194482" cy="5194482"/>
          </a:xfrm>
          <a:prstGeom prst="ellipse"/>
        </p:spPr>
      </p:pic>
      <p:sp>
        <p:nvSpPr>
          <p:cNvPr id="6" name="TextBox 6"/>
          <p:cNvSpPr txBox="1"/>
          <p:nvPr/>
        </p:nvSpPr>
        <p:spPr>
          <a:xfrm>
            <a:off x="994345" y="3637901"/>
            <a:ext cx="4394883" cy="702183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对所采用的治疗方案进行了全面评估，包括治疗效果、副作用和患者耐受性。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4345" y="3118831"/>
            <a:ext cx="4152900" cy="495300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治疗方案评估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4345" y="5274339"/>
            <a:ext cx="4394883" cy="702183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从病例分析中提炼出宝贵的经验教训，为临床医生提供了有益的参考。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4345" y="4755268"/>
            <a:ext cx="4152900" cy="495300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经验教训提炼</a:t>
            </a:r>
          </a:p>
        </p:txBody>
      </p:sp>
      <p:sp>
        <p:nvSpPr>
          <p:cNvPr id="10" name="AutoShape 10"/>
          <p:cNvSpPr/>
          <p:nvPr/>
        </p:nvSpPr>
        <p:spPr>
          <a:xfrm>
            <a:off x="763829" y="3237602"/>
            <a:ext cx="230516" cy="230516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11" name="AutoShape 11"/>
          <p:cNvSpPr/>
          <p:nvPr/>
        </p:nvSpPr>
        <p:spPr>
          <a:xfrm>
            <a:off x="763829" y="4874039"/>
            <a:ext cx="230516" cy="230516"/>
          </a:xfrm>
          <a:prstGeom prst="ellipse"/>
          <a:solidFill>
            <a:schemeClr val="accent1">
              <a:alpha val="100000"/>
            </a:schemeClr>
          </a:solidFill>
        </p:spPr>
      </p:sp>
      <p:grpSp>
        <p:nvGrpSpPr>
          <p:cNvPr id="12" name="Group 12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3" name="AutoShape 13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5" name="AutoShape 15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本次病例分析成果总结回顾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13535" r="13535"/>
          <a:stretch>
            <a:fillRect/>
          </a:stretch>
        </p:blipFill>
        <p:spPr>
          <a:xfrm>
            <a:off x="8422415" y="1165018"/>
            <a:ext cx="3769585" cy="5168746"/>
          </a:xfrm>
          <a:prstGeom prst="ellipse"/>
        </p:spPr>
      </p:pic>
      <p:sp>
        <p:nvSpPr>
          <p:cNvPr id="3" name="AutoShape 3"/>
          <p:cNvSpPr/>
          <p:nvPr/>
        </p:nvSpPr>
        <p:spPr>
          <a:xfrm>
            <a:off x="1049459" y="1392873"/>
            <a:ext cx="2537366" cy="971419"/>
          </a:xfrm>
          <a:prstGeom prst="rect"/>
          <a:solidFill>
            <a:schemeClr val="accent2">
              <a:alpha val="100000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539110" y="1390903"/>
            <a:ext cx="975360" cy="975360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5" name="TextBox 5"/>
          <p:cNvSpPr txBox="1"/>
          <p:nvPr/>
        </p:nvSpPr>
        <p:spPr>
          <a:xfrm>
            <a:off x="601242" y="2481101"/>
            <a:ext cx="3433799" cy="120396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进一步探讨病例的发病机制和病理生理过程，为疾病防治提供理论依据。</a:t>
            </a:r>
          </a:p>
        </p:txBody>
      </p:sp>
      <p:sp>
        <p:nvSpPr>
          <p:cNvPr id="6" name="AutoShape 6"/>
          <p:cNvSpPr/>
          <p:nvPr/>
        </p:nvSpPr>
        <p:spPr>
          <a:xfrm>
            <a:off x="3099145" y="1390903"/>
            <a:ext cx="975360" cy="975360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7" name="TextBox 7"/>
          <p:cNvSpPr txBox="1"/>
          <p:nvPr/>
        </p:nvSpPr>
        <p:spPr>
          <a:xfrm>
            <a:off x="784885" y="1602358"/>
            <a:ext cx="3048000" cy="55245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6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深入研究病例机制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05571" y="2481101"/>
            <a:ext cx="3433799" cy="120396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针对现有治疗方案的不足，研究新的治疗手段和药物，提高治疗效果和患者生活质量。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343439" y="1390903"/>
            <a:ext cx="3535395" cy="975360"/>
            <a:chOff x="4343439" y="1390903"/>
            <a:chExt cx="3535395" cy="975360"/>
          </a:xfrm>
        </p:grpSpPr>
        <p:sp>
          <p:nvSpPr>
            <p:cNvPr id="10" name="AutoShape 10"/>
            <p:cNvSpPr/>
            <p:nvPr/>
          </p:nvSpPr>
          <p:spPr>
            <a:xfrm>
              <a:off x="4854091" y="1391888"/>
              <a:ext cx="2537366" cy="971419"/>
            </a:xfrm>
            <a:prstGeom prst="rect"/>
            <a:solidFill>
              <a:schemeClr val="accent2">
                <a:alpha val="100000"/>
              </a:schemeClr>
            </a:solidFill>
          </p:spPr>
        </p:sp>
        <p:sp>
          <p:nvSpPr>
            <p:cNvPr id="11" name="AutoShape 11"/>
            <p:cNvSpPr/>
            <p:nvPr/>
          </p:nvSpPr>
          <p:spPr>
            <a:xfrm>
              <a:off x="4343439" y="1390903"/>
              <a:ext cx="975360" cy="975360"/>
            </a:xfrm>
            <a:prstGeom prst="ellipse"/>
            <a:solidFill>
              <a:schemeClr val="accent2">
                <a:alpha val="100000"/>
              </a:schemeClr>
            </a:solidFill>
          </p:spPr>
        </p:sp>
        <p:sp>
          <p:nvSpPr>
            <p:cNvPr id="12" name="AutoShape 12"/>
            <p:cNvSpPr/>
            <p:nvPr/>
          </p:nvSpPr>
          <p:spPr>
            <a:xfrm>
              <a:off x="6903474" y="1390903"/>
              <a:ext cx="975360" cy="975360"/>
            </a:xfrm>
            <a:prstGeom prst="ellipse"/>
            <a:solidFill>
              <a:schemeClr val="accent2">
                <a:alpha val="100000"/>
              </a:scheme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4587137" y="1601372"/>
            <a:ext cx="3048000" cy="552450"/>
          </a:xfrm>
          <a:prstGeom prst="rect"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06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优化治疗方案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49459" y="3941002"/>
            <a:ext cx="2537366" cy="971419"/>
          </a:xfrm>
          <a:prstGeom prst="rect"/>
          <a:solidFill>
            <a:schemeClr val="accent2">
              <a:alpha val="100000"/>
            </a:schemeClr>
          </a:solidFill>
        </p:spPr>
      </p:sp>
      <p:sp>
        <p:nvSpPr>
          <p:cNvPr id="15" name="AutoShape 15"/>
          <p:cNvSpPr/>
          <p:nvPr/>
        </p:nvSpPr>
        <p:spPr>
          <a:xfrm>
            <a:off x="539110" y="3939031"/>
            <a:ext cx="975360" cy="975360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16" name="TextBox 16"/>
          <p:cNvSpPr txBox="1"/>
          <p:nvPr/>
        </p:nvSpPr>
        <p:spPr>
          <a:xfrm>
            <a:off x="601242" y="5041421"/>
            <a:ext cx="3433799" cy="120396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加强与其他相关学科的交流和合作，共同推动病例分析和治疗方案的进步。</a:t>
            </a:r>
          </a:p>
        </p:txBody>
      </p:sp>
      <p:sp>
        <p:nvSpPr>
          <p:cNvPr id="17" name="AutoShape 17"/>
          <p:cNvSpPr/>
          <p:nvPr/>
        </p:nvSpPr>
        <p:spPr>
          <a:xfrm>
            <a:off x="3099145" y="3939031"/>
            <a:ext cx="975360" cy="975360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18" name="TextBox 18"/>
          <p:cNvSpPr txBox="1"/>
          <p:nvPr/>
        </p:nvSpPr>
        <p:spPr>
          <a:xfrm>
            <a:off x="784885" y="4150486"/>
            <a:ext cx="3066513" cy="552450"/>
          </a:xfrm>
          <a:prstGeom prst="rect"/>
        </p:spPr>
        <p:txBody>
          <a:bodyPr vert="horz" wrap="square" lIns="123825" tIns="123825" rIns="57150" bIns="123825" rtlCol="0" anchor="ctr" anchorCtr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06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开展多学科合作</a:t>
            </a:r>
          </a:p>
        </p:txBody>
      </p:sp>
      <p:sp>
        <p:nvSpPr>
          <p:cNvPr id="19" name="AutoShape 19"/>
          <p:cNvSpPr/>
          <p:nvPr/>
        </p:nvSpPr>
        <p:spPr>
          <a:xfrm>
            <a:off x="4853788" y="3941002"/>
            <a:ext cx="2537366" cy="971419"/>
          </a:xfrm>
          <a:prstGeom prst="rect"/>
          <a:solidFill>
            <a:schemeClr val="accent2">
              <a:alpha val="100000"/>
            </a:schemeClr>
          </a:solidFill>
        </p:spPr>
      </p:sp>
      <p:sp>
        <p:nvSpPr>
          <p:cNvPr id="20" name="AutoShape 20"/>
          <p:cNvSpPr/>
          <p:nvPr/>
        </p:nvSpPr>
        <p:spPr>
          <a:xfrm>
            <a:off x="4343439" y="3939031"/>
            <a:ext cx="975360" cy="975360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21" name="TextBox 21"/>
          <p:cNvSpPr txBox="1"/>
          <p:nvPr/>
        </p:nvSpPr>
        <p:spPr>
          <a:xfrm>
            <a:off x="4405571" y="5041421"/>
            <a:ext cx="3433799" cy="120396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重视患者的心理需求和社会支持，提供全方位的医疗照护，促进患者全面康复。</a:t>
            </a:r>
          </a:p>
        </p:txBody>
      </p:sp>
      <p:sp>
        <p:nvSpPr>
          <p:cNvPr id="22" name="AutoShape 22"/>
          <p:cNvSpPr/>
          <p:nvPr/>
        </p:nvSpPr>
        <p:spPr>
          <a:xfrm>
            <a:off x="6903474" y="3939031"/>
            <a:ext cx="975360" cy="975360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23" name="TextBox 23"/>
          <p:cNvSpPr txBox="1"/>
          <p:nvPr/>
        </p:nvSpPr>
        <p:spPr>
          <a:xfrm>
            <a:off x="4587137" y="4150486"/>
            <a:ext cx="3048000" cy="552450"/>
          </a:xfrm>
          <a:prstGeom prst="rect"/>
        </p:spPr>
        <p:txBody>
          <a:bodyPr vert="horz" wrap="square" lIns="123825" tIns="123825" rIns="57150" bIns="123825" rtlCol="0" anchor="ctr" anchorCtr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06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关注患者心理和社会支持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25" name="AutoShape 25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6" name="AutoShape 36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7" name="AutoShape 37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8" name="AutoShape 38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9" name="AutoShape 39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40" name="AutoShape 40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41" name="AutoShape 41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42" name="AutoShape 42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43" name="AutoShape 43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44" name="AutoShape 44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未来相关领域研究展望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3297" y="1671764"/>
            <a:ext cx="9185406" cy="1885950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96000"/>
              </a:lnSpc>
            </a:pPr>
            <a:r>
              <a:rPr lang="en-US" sz="10725" b="1" dirty="1">
                <a:solidFill>
                  <a:srgbClr val="00AF5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THANKS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624029" y="3724145"/>
            <a:ext cx="4943943" cy="501015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700" dirty="1">
                <a:solidFill>
                  <a:srgbClr val="00AF5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感谢观看</a:t>
            </a:r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1317" y="1367784"/>
            <a:ext cx="7680985" cy="1580007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7650" b="1" dirty="1">
                <a:solidFill>
                  <a:srgbClr val="00AF5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1317" y="3039024"/>
            <a:ext cx="9429750" cy="2085975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175" b="1" dirty="1">
                <a:solidFill>
                  <a:srgbClr val="00AF5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病例介绍</a:t>
            </a:r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9006" y="4720386"/>
            <a:ext cx="2415272" cy="370409"/>
          </a:xfrm>
          <a:prstGeom prst="rect"/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defRPr/>
            </a:pPr>
            <a:r>
              <a:rPr lang="en-US" sz="157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姓名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3575643" y="4720386"/>
            <a:ext cx="2415272" cy="370409"/>
          </a:xfrm>
          <a:prstGeom prst="rect"/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defRPr/>
            </a:pPr>
            <a:r>
              <a:rPr lang="en-US" sz="157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性别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6220535" y="4720386"/>
            <a:ext cx="2415272" cy="370409"/>
          </a:xfrm>
          <a:prstGeom prst="rect"/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defRPr/>
            </a:pPr>
            <a:r>
              <a:rPr lang="en-US" sz="157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年龄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8927174" y="4720386"/>
            <a:ext cx="2415272" cy="370409"/>
          </a:xfrm>
          <a:prstGeom prst="rect"/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defRPr/>
            </a:pPr>
            <a:r>
              <a:rPr lang="en-US" sz="157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职业</a:t>
            </a:r>
            <a:endParaRPr lang="en-US" sz="1100"/>
          </a:p>
        </p:txBody>
      </p:sp>
      <p:grpSp>
        <p:nvGrpSpPr>
          <p:cNvPr id="6" name="Group 6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7" name="AutoShape 7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8" name="AutoShape 8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9" name="AutoShape 9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0" name="AutoShape 10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11" name="AutoShape 11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12" name="AutoShape 12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5" name="AutoShape 15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患者基本信息</a:t>
              </a:r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rcRect l="16589" r="16589"/>
          <a:stretch>
            <a:fillRect/>
          </a:stretch>
        </p:blipFill>
        <p:spPr>
          <a:xfrm>
            <a:off x="892584" y="1337857"/>
            <a:ext cx="2465519" cy="2459823"/>
          </a:xfrm>
          <a:prstGeom prst="rect"/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 l="21810" r="21810"/>
          <a:stretch>
            <a:fillRect/>
          </a:stretch>
        </p:blipFill>
        <p:spPr>
          <a:xfrm>
            <a:off x="3570781" y="1337857"/>
            <a:ext cx="2465519" cy="2459823"/>
          </a:xfrm>
          <a:prstGeom prst="rect"/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 t="116" b="116"/>
          <a:stretch>
            <a:fillRect/>
          </a:stretch>
        </p:blipFill>
        <p:spPr>
          <a:xfrm>
            <a:off x="6248977" y="1337857"/>
            <a:ext cx="2465519" cy="2459823"/>
          </a:xfrm>
          <a:prstGeom prst="rect"/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rcRect l="12413" r="12413"/>
          <a:stretch>
            <a:fillRect/>
          </a:stretch>
        </p:blipFill>
        <p:spPr>
          <a:xfrm>
            <a:off x="8927174" y="1337857"/>
            <a:ext cx="2465519" cy="2459823"/>
          </a:xfrm>
          <a:prstGeom prst="rect"/>
        </p:spPr>
      </p:pic>
      <p:sp>
        <p:nvSpPr>
          <p:cNvPr id="32" name="AutoShape 32"/>
          <p:cNvSpPr/>
          <p:nvPr/>
        </p:nvSpPr>
        <p:spPr>
          <a:xfrm>
            <a:off x="1410969" y="3111016"/>
            <a:ext cx="1428750" cy="1428750"/>
          </a:xfrm>
          <a:prstGeom prst="rect"/>
          <a:solidFill>
            <a:schemeClr val="accent1">
              <a:alpha val="72250"/>
            </a:schemeClr>
          </a:solidFill>
        </p:spPr>
      </p:sp>
      <p:sp>
        <p:nvSpPr>
          <p:cNvPr id="33" name="AutoShape 33"/>
          <p:cNvSpPr/>
          <p:nvPr/>
        </p:nvSpPr>
        <p:spPr>
          <a:xfrm>
            <a:off x="4089165" y="3111016"/>
            <a:ext cx="1428750" cy="1428750"/>
          </a:xfrm>
          <a:prstGeom prst="rect"/>
          <a:solidFill>
            <a:schemeClr val="accent1">
              <a:lumMod val="50000"/>
              <a:alpha val="85000"/>
            </a:schemeClr>
          </a:solidFill>
        </p:spPr>
      </p:sp>
      <p:sp>
        <p:nvSpPr>
          <p:cNvPr id="34" name="AutoShape 34"/>
          <p:cNvSpPr/>
          <p:nvPr/>
        </p:nvSpPr>
        <p:spPr>
          <a:xfrm>
            <a:off x="9445558" y="3111016"/>
            <a:ext cx="1428750" cy="1428750"/>
          </a:xfrm>
          <a:prstGeom prst="rect"/>
          <a:solidFill>
            <a:schemeClr val="accent1">
              <a:lumMod val="50000"/>
              <a:alpha val="85000"/>
            </a:schemeClr>
          </a:solidFill>
        </p:spPr>
      </p:sp>
      <p:sp>
        <p:nvSpPr>
          <p:cNvPr id="35" name="AutoShape 35"/>
          <p:cNvSpPr/>
          <p:nvPr/>
        </p:nvSpPr>
        <p:spPr>
          <a:xfrm>
            <a:off x="6767362" y="3111016"/>
            <a:ext cx="1428750" cy="1428750"/>
          </a:xfrm>
          <a:prstGeom prst="rect"/>
          <a:solidFill>
            <a:schemeClr val="accent1">
              <a:alpha val="85000"/>
            </a:schemeClr>
          </a:solidFill>
        </p:spPr>
      </p:sp>
      <p:sp>
        <p:nvSpPr>
          <p:cNvPr id="36" name="TextBox 36"/>
          <p:cNvSpPr txBox="1"/>
          <p:nvPr/>
        </p:nvSpPr>
        <p:spPr>
          <a:xfrm>
            <a:off x="1441168" y="3500231"/>
            <a:ext cx="1368351" cy="681990"/>
          </a:xfrm>
          <a:prstGeom prst="rect"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121550" y="3500231"/>
            <a:ext cx="1363980" cy="681990"/>
          </a:xfrm>
          <a:prstGeom prst="rect"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799747" y="3500231"/>
            <a:ext cx="1363980" cy="681990"/>
          </a:xfrm>
          <a:prstGeom prst="rect"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77944" y="3500231"/>
            <a:ext cx="1363980" cy="681990"/>
          </a:xfrm>
          <a:prstGeom prst="rect"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id="40" name="AutoShape 40"/>
          <p:cNvSpPr/>
          <p:nvPr/>
        </p:nvSpPr>
        <p:spPr>
          <a:xfrm>
            <a:off x="917707" y="5153111"/>
            <a:ext cx="2415273" cy="999925"/>
          </a:xfrm>
          <a:prstGeom prst="rect"/>
          <a:noFill/>
        </p:spPr>
        <p:txBody>
          <a:bodyPr vert="horz" wrap="square" lIns="91440" tIns="45720" rIns="91440" bIns="45720" rtlCol="0" anchor="t" anchorCtr="1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en-US" sz="135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张三</a:t>
            </a:r>
            <a:endParaRPr lang="en-US" sz="1100"/>
          </a:p>
        </p:txBody>
      </p:sp>
      <p:sp>
        <p:nvSpPr>
          <p:cNvPr id="41" name="AutoShape 41"/>
          <p:cNvSpPr/>
          <p:nvPr/>
        </p:nvSpPr>
        <p:spPr>
          <a:xfrm>
            <a:off x="3595904" y="5153111"/>
            <a:ext cx="2415273" cy="999925"/>
          </a:xfrm>
          <a:prstGeom prst="rect"/>
          <a:noFill/>
        </p:spPr>
        <p:txBody>
          <a:bodyPr vert="horz" wrap="square" lIns="91440" tIns="45720" rIns="91440" bIns="45720" rtlCol="0" anchor="t" anchorCtr="1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en-US" sz="135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男</a:t>
            </a:r>
            <a:endParaRPr lang="en-US" sz="1100"/>
          </a:p>
        </p:txBody>
      </p:sp>
      <p:sp>
        <p:nvSpPr>
          <p:cNvPr id="42" name="AutoShape 42"/>
          <p:cNvSpPr/>
          <p:nvPr/>
        </p:nvSpPr>
        <p:spPr>
          <a:xfrm>
            <a:off x="6274100" y="5153111"/>
            <a:ext cx="2415273" cy="999925"/>
          </a:xfrm>
          <a:prstGeom prst="rect"/>
          <a:noFill/>
        </p:spPr>
        <p:txBody>
          <a:bodyPr vert="horz" wrap="square" lIns="91440" tIns="45720" rIns="91440" bIns="45720" rtlCol="0" anchor="t" anchorCtr="1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en-US" sz="135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45岁</a:t>
            </a:r>
            <a:endParaRPr lang="en-US" sz="1100"/>
          </a:p>
        </p:txBody>
      </p:sp>
      <p:sp>
        <p:nvSpPr>
          <p:cNvPr id="43" name="AutoShape 43"/>
          <p:cNvSpPr/>
          <p:nvPr/>
        </p:nvSpPr>
        <p:spPr>
          <a:xfrm>
            <a:off x="8952297" y="5153111"/>
            <a:ext cx="2415273" cy="999925"/>
          </a:xfrm>
          <a:prstGeom prst="rect"/>
          <a:noFill/>
        </p:spPr>
        <p:txBody>
          <a:bodyPr vert="horz" wrap="square" lIns="91440" tIns="45720" rIns="91440" bIns="45720" rtlCol="0" anchor="t" anchorCtr="1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en-US" sz="135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公司职员</a:t>
            </a:r>
            <a:endParaRPr lang="en-US" sz="1100"/>
          </a:p>
        </p:txBody>
      </p: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575" y="1250443"/>
            <a:ext cx="10458850" cy="2438400"/>
          </a:xfrm>
          <a:prstGeom prst="roundRect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3" name="TextBox 3"/>
          <p:cNvSpPr txBox="1"/>
          <p:nvPr/>
        </p:nvSpPr>
        <p:spPr>
          <a:xfrm>
            <a:off x="1300074" y="2175786"/>
            <a:ext cx="9582906" cy="134112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反复发作性头痛、头晕，伴恶心、呕吐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0074" y="1380567"/>
            <a:ext cx="9417017" cy="85325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14" b="1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主诉</a:t>
            </a:r>
          </a:p>
        </p:txBody>
      </p:sp>
      <p:sp>
        <p:nvSpPr>
          <p:cNvPr id="5" name="AutoShape 5"/>
          <p:cNvSpPr/>
          <p:nvPr/>
        </p:nvSpPr>
        <p:spPr>
          <a:xfrm>
            <a:off x="866575" y="3952506"/>
            <a:ext cx="10458850" cy="24384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100000"/>
            </a:schemeClr>
          </a:solidFill>
        </p:spPr>
      </p:sp>
      <p:sp>
        <p:nvSpPr>
          <p:cNvPr id="6" name="TextBox 6"/>
          <p:cNvSpPr txBox="1"/>
          <p:nvPr/>
        </p:nvSpPr>
        <p:spPr>
          <a:xfrm>
            <a:off x="1287882" y="4870218"/>
            <a:ext cx="9582150" cy="1323975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1">
                <a:solidFill>
                  <a:schemeClr val="accent1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患者于5年前无明显诱因出现头痛、头晕，呈阵发性，每次发作持续数小时至数天不等，伴恶心、呕吐，无耳鸣、耳聋等症状。曾多次就诊于当地医院，诊断为“偏头痛”，给予止痛药物治疗后症状可缓解。近半年来，患者头痛发作频率增加，程度加重，影响正常工作和生活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7882" y="4099383"/>
            <a:ext cx="9677400" cy="72390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14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现病史</a:t>
            </a:r>
          </a:p>
        </p:txBody>
      </p:sp>
      <p:cxnSp>
        <p:nvCxnSpPr>
          <p:cNvPr id="8" name="Connector 8"/>
          <p:cNvCxnSpPr/>
          <p:nvPr/>
        </p:nvCxnSpPr>
        <p:spPr>
          <a:xfrm>
            <a:off x="1473659" y="4829453"/>
            <a:ext cx="9220298" cy="0"/>
          </a:xfrm>
          <a:prstGeom prst="line"/>
          <a:ln w="9525">
            <a:solidFill>
              <a:schemeClr val="accent1"/>
            </a:solidFill>
            <a:prstDash val="solid"/>
            <a:headEnd type="oval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or 9"/>
          <p:cNvCxnSpPr/>
          <p:nvPr/>
        </p:nvCxnSpPr>
        <p:spPr>
          <a:xfrm>
            <a:off x="1481378" y="2175786"/>
            <a:ext cx="9220298" cy="0"/>
          </a:xfrm>
          <a:prstGeom prst="line"/>
          <a:ln w="9525">
            <a:solidFill>
              <a:schemeClr val="accent1">
                <a:lumMod val="20000"/>
                <a:lumOff val="80000"/>
              </a:schemeClr>
            </a:solidFill>
            <a:prstDash val="solid"/>
            <a:headEnd type="oval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" name="Group 10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1" name="AutoShape 11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2" name="AutoShape 12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15" name="AutoShape 15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病史及症状描述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3829" y="1414808"/>
            <a:ext cx="6734175" cy="885825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74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既往史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3829" y="2093647"/>
            <a:ext cx="6734175" cy="1323975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无高血压、糖尿病等慢性病史，无外伤、手术史。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9593" y="3949139"/>
            <a:ext cx="6524625" cy="885825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74000"/>
              </a:lnSpc>
            </a:pPr>
            <a:r>
              <a:rPr lang="en-US" sz="2325" b="1" dirty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家族史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593" y="4645945"/>
            <a:ext cx="6810375" cy="1323975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父亲有类似头痛病史。</a:t>
            </a:r>
          </a:p>
        </p:txBody>
      </p:sp>
      <p:sp>
        <p:nvSpPr>
          <p:cNvPr id="6" name="AutoShape 6"/>
          <p:cNvSpPr/>
          <p:nvPr/>
        </p:nvSpPr>
        <p:spPr>
          <a:xfrm>
            <a:off x="884406" y="5955116"/>
            <a:ext cx="701468" cy="122998"/>
          </a:xfrm>
          <a:prstGeom prst="rect"/>
          <a:solidFill>
            <a:schemeClr val="accent1">
              <a:alpha val="100000"/>
            </a:schemeClr>
          </a:solidFill>
        </p:spPr>
      </p:sp>
      <p:sp>
        <p:nvSpPr>
          <p:cNvPr id="7" name="AutoShape 7"/>
          <p:cNvSpPr/>
          <p:nvPr/>
        </p:nvSpPr>
        <p:spPr>
          <a:xfrm>
            <a:off x="831494" y="5955116"/>
            <a:ext cx="122998" cy="122998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8" name="AutoShape 8"/>
          <p:cNvSpPr/>
          <p:nvPr/>
        </p:nvSpPr>
        <p:spPr>
          <a:xfrm>
            <a:off x="1514246" y="5955116"/>
            <a:ext cx="122998" cy="122998"/>
          </a:xfrm>
          <a:prstGeom prst="ellipse"/>
          <a:solidFill>
            <a:schemeClr val="accent1">
              <a:alpha val="100000"/>
            </a:schemeClr>
          </a:solidFill>
        </p:spPr>
      </p:sp>
      <p:cxnSp>
        <p:nvCxnSpPr>
          <p:cNvPr id="9" name="Connector 9"/>
          <p:cNvCxnSpPr/>
          <p:nvPr/>
        </p:nvCxnSpPr>
        <p:spPr>
          <a:xfrm>
            <a:off x="1585874" y="6029346"/>
            <a:ext cx="6181975" cy="0"/>
          </a:xfrm>
          <a:prstGeom prst="line"/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70000"/>
          </a:blip>
          <a:srcRect l="13406" r="13406"/>
          <a:stretch>
            <a:fillRect/>
          </a:stretch>
        </p:blipFill>
        <p:spPr>
          <a:xfrm>
            <a:off x="7803289" y="1299241"/>
            <a:ext cx="3679824" cy="4906431"/>
          </a:xfrm>
          <a:prstGeom prst="rect"/>
        </p:spPr>
      </p:pic>
      <p:sp>
        <p:nvSpPr>
          <p:cNvPr id="11" name="AutoShape 11"/>
          <p:cNvSpPr/>
          <p:nvPr/>
        </p:nvSpPr>
        <p:spPr>
          <a:xfrm>
            <a:off x="852680" y="3629459"/>
            <a:ext cx="701468" cy="122998"/>
          </a:xfrm>
          <a:prstGeom prst="rect"/>
          <a:solidFill>
            <a:schemeClr val="accent1">
              <a:alpha val="100000"/>
            </a:schemeClr>
          </a:solidFill>
        </p:spPr>
      </p:sp>
      <p:sp>
        <p:nvSpPr>
          <p:cNvPr id="12" name="AutoShape 12"/>
          <p:cNvSpPr/>
          <p:nvPr/>
        </p:nvSpPr>
        <p:spPr>
          <a:xfrm>
            <a:off x="799768" y="3629459"/>
            <a:ext cx="122998" cy="122998"/>
          </a:xfrm>
          <a:prstGeom prst="ellipse"/>
          <a:solidFill>
            <a:schemeClr val="accent1">
              <a:alpha val="100000"/>
            </a:schemeClr>
          </a:solidFill>
        </p:spPr>
      </p:sp>
      <p:sp>
        <p:nvSpPr>
          <p:cNvPr id="13" name="AutoShape 13"/>
          <p:cNvSpPr/>
          <p:nvPr/>
        </p:nvSpPr>
        <p:spPr>
          <a:xfrm>
            <a:off x="1482520" y="3629459"/>
            <a:ext cx="122998" cy="122998"/>
          </a:xfrm>
          <a:prstGeom prst="ellipse"/>
          <a:solidFill>
            <a:schemeClr val="accent1">
              <a:alpha val="100000"/>
            </a:schemeClr>
          </a:solidFill>
        </p:spPr>
      </p:sp>
      <p:cxnSp>
        <p:nvCxnSpPr>
          <p:cNvPr id="14" name="Connector 14"/>
          <p:cNvCxnSpPr/>
          <p:nvPr/>
        </p:nvCxnSpPr>
        <p:spPr>
          <a:xfrm>
            <a:off x="1554148" y="3703689"/>
            <a:ext cx="6181975" cy="0"/>
          </a:xfrm>
          <a:prstGeom prst="line"/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5" name="Group 15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病史及症状描述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789747" y="1388509"/>
            <a:ext cx="8008040" cy="1267968"/>
          </a:xfrm>
          <a:prstGeom prst="rect"/>
          <a:solidFill>
            <a:schemeClr val="accent1">
              <a:alpha val="100000"/>
            </a:schemeClr>
          </a:solidFill>
        </p:spPr>
      </p:sp>
      <p:sp>
        <p:nvSpPr>
          <p:cNvPr id="3" name="TextBox 3"/>
          <p:cNvSpPr txBox="1"/>
          <p:nvPr/>
        </p:nvSpPr>
        <p:spPr>
          <a:xfrm>
            <a:off x="3467252" y="1671934"/>
            <a:ext cx="7220692" cy="702183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诊断结果：偏头痛</a:t>
            </a:r>
          </a:p>
        </p:txBody>
      </p:sp>
      <p:sp>
        <p:nvSpPr>
          <p:cNvPr id="4" name="AutoShape 4"/>
          <p:cNvSpPr/>
          <p:nvPr/>
        </p:nvSpPr>
        <p:spPr>
          <a:xfrm>
            <a:off x="1491031" y="3030193"/>
            <a:ext cx="8008040" cy="1267968"/>
          </a:xfrm>
          <a:prstGeom prst="rect"/>
          <a:solidFill>
            <a:schemeClr val="accent2">
              <a:alpha val="100000"/>
            </a:schemeClr>
          </a:solidFill>
        </p:spPr>
      </p:sp>
      <p:sp>
        <p:nvSpPr>
          <p:cNvPr id="5" name="TextBox 5"/>
          <p:cNvSpPr txBox="1"/>
          <p:nvPr/>
        </p:nvSpPr>
        <p:spPr>
          <a:xfrm>
            <a:off x="1643863" y="3325809"/>
            <a:ext cx="7220692" cy="702183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诊断依据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7848" b="7848"/>
          <a:stretch>
            <a:fillRect/>
          </a:stretch>
        </p:blipFill>
        <p:spPr>
          <a:xfrm>
            <a:off x="539110" y="1388509"/>
            <a:ext cx="2256056" cy="1267968"/>
          </a:xfrm>
          <a:prstGeom prst="rect"/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t="7848" b="7848"/>
          <a:stretch>
            <a:fillRect/>
          </a:stretch>
        </p:blipFill>
        <p:spPr>
          <a:xfrm>
            <a:off x="9486879" y="3030193"/>
            <a:ext cx="2256056" cy="1267968"/>
          </a:xfrm>
          <a:prstGeom prst="rect"/>
        </p:spPr>
      </p:pic>
      <p:sp>
        <p:nvSpPr>
          <p:cNvPr id="8" name="AutoShape 8"/>
          <p:cNvSpPr/>
          <p:nvPr/>
        </p:nvSpPr>
        <p:spPr>
          <a:xfrm>
            <a:off x="2795409" y="4664094"/>
            <a:ext cx="8008040" cy="1267968"/>
          </a:xfrm>
          <a:prstGeom prst="rect"/>
          <a:solidFill>
            <a:schemeClr val="accent1">
              <a:alpha val="100000"/>
            </a:schemeClr>
          </a:solidFill>
        </p:spPr>
      </p:sp>
      <p:sp>
        <p:nvSpPr>
          <p:cNvPr id="9" name="TextBox 9"/>
          <p:cNvSpPr txBox="1"/>
          <p:nvPr/>
        </p:nvSpPr>
        <p:spPr>
          <a:xfrm>
            <a:off x="3472914" y="4947518"/>
            <a:ext cx="7220692" cy="702183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1. 反复发作性头痛、头晕，伴恶心、呕吐。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t="21899" b="21899"/>
          <a:stretch>
            <a:fillRect/>
          </a:stretch>
        </p:blipFill>
        <p:spPr>
          <a:xfrm>
            <a:off x="544772" y="4664094"/>
            <a:ext cx="2256056" cy="1267968"/>
          </a:xfrm>
          <a:prstGeom prst="rect"/>
        </p:spPr>
      </p:pic>
      <p:grpSp>
        <p:nvGrpSpPr>
          <p:cNvPr id="11" name="Group 11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2" name="AutoShape 12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5" name="AutoShape 15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诊断结果及依据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25814" y="2630423"/>
            <a:ext cx="2231507" cy="2231507"/>
          </a:xfrm>
          <a:prstGeom prst="rect"/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38585" y="2630423"/>
            <a:ext cx="2231507" cy="2231507"/>
          </a:xfrm>
          <a:prstGeom prst="rect"/>
        </p:spPr>
      </p:pic>
      <p:sp>
        <p:nvSpPr>
          <p:cNvPr id="4" name="TextBox 4"/>
          <p:cNvSpPr txBox="1"/>
          <p:nvPr/>
        </p:nvSpPr>
        <p:spPr>
          <a:xfrm>
            <a:off x="1669569" y="1125085"/>
            <a:ext cx="1988995" cy="1287399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2. 发作时头痛呈搏动性，程度较剧烈。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12500" r="12500"/>
          <a:stretch>
            <a:fillRect/>
          </a:stretch>
        </p:blipFill>
        <p:spPr>
          <a:xfrm>
            <a:off x="8413043" y="2630423"/>
            <a:ext cx="2231507" cy="2231507"/>
          </a:xfrm>
          <a:prstGeom prst="rect"/>
        </p:spPr>
      </p:pic>
      <p:sp>
        <p:nvSpPr>
          <p:cNvPr id="6" name="AutoShape 6"/>
          <p:cNvSpPr/>
          <p:nvPr/>
        </p:nvSpPr>
        <p:spPr>
          <a:xfrm>
            <a:off x="4925814" y="2623346"/>
            <a:ext cx="97536" cy="3792083"/>
          </a:xfrm>
          <a:prstGeom prst="roundRect">
            <a:avLst>
              <a:gd name="adj" fmla="val 0"/>
            </a:avLst>
          </a:prstGeom>
          <a:solidFill>
            <a:schemeClr val="accent2">
              <a:alpha val="100000"/>
            </a:schemeClr>
          </a:solidFill>
        </p:spPr>
      </p:sp>
      <p:sp>
        <p:nvSpPr>
          <p:cNvPr id="7" name="AutoShape 7"/>
          <p:cNvSpPr/>
          <p:nvPr/>
        </p:nvSpPr>
        <p:spPr>
          <a:xfrm>
            <a:off x="8394148" y="1069847"/>
            <a:ext cx="97536" cy="3792083"/>
          </a:xfrm>
          <a:prstGeom prst="roundRect">
            <a:avLst>
              <a:gd name="adj" fmla="val 0"/>
            </a:avLst>
          </a:prstGeom>
          <a:solidFill>
            <a:schemeClr val="accent1">
              <a:alpha val="100000"/>
            </a:schemeClr>
          </a:solidFill>
        </p:spPr>
      </p:sp>
      <p:sp>
        <p:nvSpPr>
          <p:cNvPr id="8" name="AutoShape 8"/>
          <p:cNvSpPr/>
          <p:nvPr/>
        </p:nvSpPr>
        <p:spPr>
          <a:xfrm>
            <a:off x="1395307" y="1069847"/>
            <a:ext cx="97536" cy="3792083"/>
          </a:xfrm>
          <a:prstGeom prst="roundRect">
            <a:avLst>
              <a:gd name="adj" fmla="val 0"/>
            </a:avLst>
          </a:prstGeom>
          <a:solidFill>
            <a:schemeClr val="accent1">
              <a:alpha val="100000"/>
            </a:schemeClr>
          </a:solidFill>
        </p:spPr>
      </p:sp>
      <p:sp>
        <p:nvSpPr>
          <p:cNvPr id="9" name="TextBox 9"/>
          <p:cNvSpPr txBox="1"/>
          <p:nvPr/>
        </p:nvSpPr>
        <p:spPr>
          <a:xfrm>
            <a:off x="5168326" y="5091454"/>
            <a:ext cx="1988995" cy="1287399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3. 发作前可有视觉先兆，如闪光、暗点等。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48852" y="1125085"/>
            <a:ext cx="1988995" cy="1287399"/>
          </a:xfrm>
          <a:prstGeom prst="rect"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00" dirty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4. 发作时可伴有面色苍白、出汗等自主神经症状。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2" name="AutoShape 12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5" name="AutoShape 15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诊断结果及依据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 name="">
    <p:bg>
      <p:bgPr>
        <a:blipFill dpi="0" rotWithShape="1">
          <a:blip r:embed="rId2">
            <a:alphaModFix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73227" y="1168478"/>
            <a:ext cx="455409" cy="206922"/>
          </a:xfrm>
          <a:custGeom>
            <a:rect l="l" t="t" r="r" b="b"/>
            <a:pathLst>
              <a:path w="1905000" h="1905000">
                <a:moveTo>
                  <a:pt x="0" y="0"/>
                </a:moveTo>
                <a:lnTo>
                  <a:pt x="1428750" y="0"/>
                </a:lnTo>
                <a:lnTo>
                  <a:pt x="1905000" y="1905000"/>
                </a:lnTo>
                <a:lnTo>
                  <a:pt x="476250" y="1905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  <a:alpha val="83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472404" y="1375400"/>
            <a:ext cx="11247191" cy="4699510"/>
          </a:xfrm>
          <a:prstGeom prst="rect"/>
          <a:solidFill>
            <a:schemeClr val="accent1">
              <a:alpha val="80000"/>
            </a:scheme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rcRect l="12500" r="12500"/>
          <a:stretch>
            <a:fillRect/>
          </a:stretch>
        </p:blipFill>
        <p:spPr>
          <a:xfrm>
            <a:off x="740688" y="1168478"/>
            <a:ext cx="3679824" cy="4906431"/>
          </a:xfrm>
          <a:prstGeom prst="parallelogram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2499430" y="6236295"/>
            <a:ext cx="9220165" cy="67345"/>
          </a:xfrm>
          <a:prstGeom prst="rect"/>
          <a:solidFill>
            <a:schemeClr val="accent2">
              <a:alpha val="100000"/>
            </a:schemeClr>
          </a:solidFill>
        </p:spPr>
      </p:sp>
      <p:sp>
        <p:nvSpPr>
          <p:cNvPr id="6" name="AutoShape 6"/>
          <p:cNvSpPr/>
          <p:nvPr/>
        </p:nvSpPr>
        <p:spPr>
          <a:xfrm>
            <a:off x="483810" y="6236295"/>
            <a:ext cx="740059" cy="67345"/>
          </a:xfrm>
          <a:prstGeom prst="rect"/>
          <a:solidFill>
            <a:schemeClr val="accent2">
              <a:alpha val="100000"/>
            </a:schemeClr>
          </a:solidFill>
        </p:spPr>
      </p:sp>
      <p:sp>
        <p:nvSpPr>
          <p:cNvPr id="7" name="AutoShape 7"/>
          <p:cNvSpPr/>
          <p:nvPr/>
        </p:nvSpPr>
        <p:spPr>
          <a:xfrm>
            <a:off x="1375876" y="6200641"/>
            <a:ext cx="158719" cy="158719"/>
          </a:xfrm>
          <a:prstGeom prst="ellipse"/>
          <a:solidFill>
            <a:schemeClr val="accent2">
              <a:alpha val="100000"/>
            </a:schemeClr>
          </a:solidFill>
        </p:spPr>
      </p:sp>
      <p:sp>
        <p:nvSpPr>
          <p:cNvPr id="8" name="AutoShape 8"/>
          <p:cNvSpPr/>
          <p:nvPr/>
        </p:nvSpPr>
        <p:spPr>
          <a:xfrm>
            <a:off x="1607200" y="6207253"/>
            <a:ext cx="147382" cy="147382"/>
          </a:xfrm>
          <a:prstGeom prst="ellipse"/>
          <a:solidFill>
            <a:schemeClr val="accent2">
              <a:alpha val="80000"/>
            </a:schemeClr>
          </a:solidFill>
        </p:spPr>
      </p:sp>
      <p:sp>
        <p:nvSpPr>
          <p:cNvPr id="9" name="AutoShape 9"/>
          <p:cNvSpPr/>
          <p:nvPr/>
        </p:nvSpPr>
        <p:spPr>
          <a:xfrm>
            <a:off x="1827186" y="6213864"/>
            <a:ext cx="136045" cy="136045"/>
          </a:xfrm>
          <a:prstGeom prst="ellipse"/>
          <a:solidFill>
            <a:schemeClr val="accent2">
              <a:alpha val="60000"/>
            </a:schemeClr>
          </a:solidFill>
        </p:spPr>
      </p:sp>
      <p:sp>
        <p:nvSpPr>
          <p:cNvPr id="10" name="AutoShape 10"/>
          <p:cNvSpPr/>
          <p:nvPr/>
        </p:nvSpPr>
        <p:spPr>
          <a:xfrm>
            <a:off x="2027323" y="6220476"/>
            <a:ext cx="124708" cy="124708"/>
          </a:xfrm>
          <a:prstGeom prst="ellipse"/>
          <a:solidFill>
            <a:schemeClr val="accent2">
              <a:alpha val="40000"/>
            </a:schemeClr>
          </a:solidFill>
        </p:spPr>
      </p:sp>
      <p:sp>
        <p:nvSpPr>
          <p:cNvPr id="11" name="AutoShape 11"/>
          <p:cNvSpPr/>
          <p:nvPr/>
        </p:nvSpPr>
        <p:spPr>
          <a:xfrm>
            <a:off x="2224635" y="6214895"/>
            <a:ext cx="113371" cy="113371"/>
          </a:xfrm>
          <a:prstGeom prst="ellipse"/>
          <a:solidFill>
            <a:schemeClr val="accent2">
              <a:alpha val="20000"/>
            </a:schemeClr>
          </a:solidFill>
        </p:spPr>
      </p:sp>
      <p:sp>
        <p:nvSpPr>
          <p:cNvPr id="12" name="TextBox 12"/>
          <p:cNvSpPr txBox="1"/>
          <p:nvPr/>
        </p:nvSpPr>
        <p:spPr>
          <a:xfrm>
            <a:off x="4754880" y="2140956"/>
            <a:ext cx="6240618" cy="120396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5. 神经系统检查无异常发现。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54880" y="4124309"/>
            <a:ext cx="6240618" cy="1203960"/>
          </a:xfrm>
          <a:prstGeom prst="rect"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6. 排除其他引起头痛的疾病，如高血压、颈椎病等。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5" name="AutoShape 15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0" name="AutoShape 30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94842" y="93878"/>
              <a:ext cx="10001250" cy="914400"/>
            </a:xfrm>
            <a:prstGeom prst="rect"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诊断结果及依据</a:t>
              </a:r>
            </a:p>
          </p:txBody>
        </p:sp>
      </p:grpSp>
    </p:spTree>
  </p:cSld>
  <p:clrMapOvr>
    <a:masterClrMapping/>
  </p:clrMapOvr>
  <p:transition spd="fast"/>
  <p:timing>
    <p:tnLst>
      <p:par>
        <p:cTn id="1" restart="never" nodeType="tmRoot"/>
      </p:par>
    </p:tnLst>
  </p:timing>
</p:sld>
</file>

<file path=ppt/tags/tag1.xml><?xml version="1.0" encoding="utf-8"?>
<p:tagLst xmlns:p="http://schemas.openxmlformats.org/presentationml/2006/main">
  <p:tag name="AS_NET" val="4.0.30319.42000"/>
  <p:tag name="AS_OS" val="Microsoft Windows NT 6.1.7601 Service Pack 1"/>
  <p:tag name="AS_RELEASE_DATE" val="2013.12.17"/>
  <p:tag name="AS_TITLE" val="Spire.Presentation for .NET "/>
  <p:tag name="AS_VERSION" val="2.1.0.0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6FFF4"/>
      </a:lt1>
      <a:dk2>
        <a:srgbClr val="083800"/>
      </a:dk2>
      <a:lt2>
        <a:srgbClr val="FFFFFF"/>
      </a:lt2>
      <a:accent1>
        <a:srgbClr val="59AE93"/>
      </a:accent1>
      <a:accent2>
        <a:srgbClr val="83BB7A"/>
      </a:accent2>
      <a:accent3>
        <a:srgbClr val="2D7A61"/>
      </a:accent3>
      <a:accent4>
        <a:srgbClr val="87D295"/>
      </a:accent4>
      <a:accent5>
        <a:srgbClr val="BEEA8F"/>
      </a:accent5>
      <a:accent6>
        <a:srgbClr val="90DECB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Uigh" typeface="Microsoft Uighur"/>
        <a:font script="Beng" typeface="Vrinda"/>
        <a:font script="Thai" typeface="Angsana New"/>
        <a:font script="Mlym" typeface="Kartika"/>
        <a:font script="Yiii" typeface="Microsoft Yi Baiti"/>
        <a:font script="Cher" typeface="Plantagenet Cherokee"/>
        <a:font script="Orya" typeface="Kalinga"/>
        <a:font script="Gujr" typeface="Shruti"/>
        <a:font script="Viet" typeface="Times New Roman"/>
        <a:font script="Arab" typeface="Times New Roman"/>
        <a:font script="Hebr" typeface="Times New Roman"/>
        <a:font script="Telu" typeface="Gautami"/>
        <a:font script="Ethi" typeface="Nyala"/>
        <a:font script="Jpan" typeface="ＭＳ Ｐゴシック"/>
        <a:font script="Sinh" typeface="Iskoola Pota"/>
        <a:font script="Taml" typeface="Latha"/>
        <a:font script="Deva" typeface="Mangal"/>
        <a:font script="Knda" typeface="Tunga"/>
        <a:font script="Tibt" typeface="Microsoft Himalaya"/>
        <a:font script="Khmr" typeface="MoolBoran"/>
        <a:font script="Hant" typeface="新細明體"/>
        <a:font script="Laoo" typeface="DokChampa"/>
        <a:font script="Mong" typeface="Mongolian Baiti"/>
        <a:font script="Hans" typeface="宋体"/>
        <a:font script="Guru" typeface="Raavi"/>
        <a:font script="Thaa" typeface="MV Boli"/>
        <a:font script="Cans" typeface="Euphemia"/>
        <a:font script="Hang" typeface="맑은 고딕"/>
        <a:font script="Syrc" typeface="Estrangelo Edessa"/>
      </a:majorFont>
      <a:minorFont>
        <a:latin typeface="Calibri"/>
        <a:ea typeface=""/>
        <a:cs typeface=""/>
        <a:font script="Uigh" typeface="Microsoft Uighur"/>
        <a:font script="Beng" typeface="Vrinda"/>
        <a:font script="Thai" typeface="Cordia New"/>
        <a:font script="Mlym" typeface="Kartika"/>
        <a:font script="Yiii" typeface="Microsoft Yi Baiti"/>
        <a:font script="Cher" typeface="Plantagenet Cherokee"/>
        <a:font script="Orya" typeface="Kalinga"/>
        <a:font script="Gujr" typeface="Shruti"/>
        <a:font script="Viet" typeface="Arial"/>
        <a:font script="Arab" typeface="Arial"/>
        <a:font script="Hebr" typeface="Arial"/>
        <a:font script="Telu" typeface="Gautami"/>
        <a:font script="Ethi" typeface="Nyala"/>
        <a:font script="Jpan" typeface="ＭＳ Ｐゴシック"/>
        <a:font script="Sinh" typeface="Iskoola Pota"/>
        <a:font script="Taml" typeface="Latha"/>
        <a:font script="Deva" typeface="Mangal"/>
        <a:font script="Knda" typeface="Tunga"/>
        <a:font script="Tibt" typeface="Microsoft Himalaya"/>
        <a:font script="Khmr" typeface="DaunPenh"/>
        <a:font script="Hant" typeface="新細明體"/>
        <a:font script="Laoo" typeface="DokChampa"/>
        <a:font script="Mong" typeface="Mongolian Baiti"/>
        <a:font script="Hans" typeface="宋体"/>
        <a:font script="Guru" typeface="Raavi"/>
        <a:font script="Thaa" typeface="MV Boli"/>
        <a:font script="Cans" typeface="Euphemia"/>
        <a:font script="Hang" typeface="맑은 고딕"/>
        <a:font script="Syrc" typeface="Estrangelo Edess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 prst="circ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On-screen Show (4:3)</PresentationFormat>
  <Slides>0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2006-08-16T00:00:00.0000000Z</dcterms:created>
  <dcterms:modified xsi:type="dcterms:W3CDTF">2024-01-25T15:27:03.4423993Z</dcterms:modified>
  <cp:revision>1</cp:revision>
</cp:coreProperties>
</file>